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56" r:id="rId2"/>
    <p:sldId id="343" r:id="rId3"/>
    <p:sldId id="308" r:id="rId4"/>
    <p:sldId id="331" r:id="rId5"/>
    <p:sldId id="339" r:id="rId6"/>
    <p:sldId id="332" r:id="rId7"/>
    <p:sldId id="369" r:id="rId8"/>
    <p:sldId id="370" r:id="rId9"/>
    <p:sldId id="361" r:id="rId10"/>
    <p:sldId id="334" r:id="rId11"/>
    <p:sldId id="344" r:id="rId12"/>
    <p:sldId id="345" r:id="rId13"/>
    <p:sldId id="360" r:id="rId14"/>
    <p:sldId id="262" r:id="rId15"/>
  </p:sldIdLst>
  <p:sldSz cx="10080625" cy="7559675"/>
  <p:notesSz cx="6797675" cy="9926638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4">
          <p15:clr>
            <a:srgbClr val="A4A3A4"/>
          </p15:clr>
        </p15:guide>
        <p15:guide id="2" pos="19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97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22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899463916034606E-2"/>
          <c:y val="4.241219350563287E-2"/>
          <c:w val="0.94260761606865728"/>
          <c:h val="0.87696957363430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Geförderte Schulformen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Tabelle1!$A$2:$A$6</c:f>
              <c:strCache>
                <c:ptCount val="5"/>
                <c:pt idx="0">
                  <c:v>Gymnasien</c:v>
                </c:pt>
                <c:pt idx="1">
                  <c:v>Gesamt- und Gemeinschaftsschulen</c:v>
                </c:pt>
                <c:pt idx="2">
                  <c:v>Realschulen</c:v>
                </c:pt>
                <c:pt idx="3">
                  <c:v>Grundschulen</c:v>
                </c:pt>
                <c:pt idx="4">
                  <c:v>Sonstige Bildungseinrichtungen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3</c:v>
                </c:pt>
                <c:pt idx="3">
                  <c:v>11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D2-445B-AF41-4809B4645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43627520"/>
        <c:axId val="243629056"/>
      </c:barChart>
      <c:catAx>
        <c:axId val="243627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  <a:latin typeface="Ubuntu" panose="020B0504030602030204" pitchFamily="34" charset="0"/>
              </a:defRPr>
            </a:pPr>
            <a:endParaRPr lang="de-DE"/>
          </a:p>
        </c:txPr>
        <c:crossAx val="243629056"/>
        <c:crosses val="autoZero"/>
        <c:auto val="1"/>
        <c:lblAlgn val="ctr"/>
        <c:lblOffset val="100"/>
        <c:noMultiLvlLbl val="0"/>
      </c:catAx>
      <c:valAx>
        <c:axId val="2436290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  <a:latin typeface="Ubuntu" panose="020B0504030602030204" pitchFamily="34" charset="0"/>
              </a:defRPr>
            </a:pPr>
            <a:endParaRPr lang="de-DE"/>
          </a:p>
        </c:txPr>
        <c:crossAx val="243627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de-DE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de-DE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54063"/>
            <a:ext cx="4953000" cy="371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82" y="4714969"/>
            <a:ext cx="5433001" cy="446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44898" cy="49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de-DE" alt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847068" y="0"/>
            <a:ext cx="2944897" cy="49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de-DE" altLang="de-DE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1" y="9428464"/>
            <a:ext cx="2944898" cy="49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de-DE" altLang="de-DE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47068" y="9428464"/>
            <a:ext cx="2944897" cy="49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5A4C810B-62E5-4073-AAA2-DF8D99CACFD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84107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7161B6-F6FD-4B81-AC38-3C2553DF82CA}" type="slidenum">
              <a:rPr lang="de-DE" altLang="de-DE"/>
              <a:pPr/>
              <a:t>1</a:t>
            </a:fld>
            <a:endParaRPr lang="de-DE" altLang="de-DE" dirty="0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58CCFA-EF04-4664-8003-98EEFC67A949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58CCFA-EF04-4664-8003-98EEFC67A949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dirty="0" smtClean="0"/>
              <a:t>Fertig, 21.01.2019</a:t>
            </a:r>
            <a:endParaRPr lang="de-DE" alt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58CCFA-EF04-4664-8003-98EEFC67A949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58CCFA-EF04-4664-8003-98EEFC67A949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ACF64B-8A9D-4DF0-9DEC-000959E916EE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58CCFA-EF04-4664-8003-98EEFC67A949}" type="slidenum">
              <a:rPr lang="de-DE" altLang="de-DE"/>
              <a:pPr/>
              <a:t>2</a:t>
            </a:fld>
            <a:endParaRPr lang="de-DE" altLang="de-DE" dirty="0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58CCFA-EF04-4664-8003-98EEFC67A949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dirty="0" smtClean="0"/>
              <a:t>Fertig, 21.01.2019</a:t>
            </a:r>
            <a:endParaRPr lang="de-DE" alt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58CCFA-EF04-4664-8003-98EEFC67A949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58CCFA-EF04-4664-8003-98EEFC67A949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58CCFA-EF04-4664-8003-98EEFC67A949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58CCFA-EF04-4664-8003-98EEFC67A949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3303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58CCFA-EF04-4664-8003-98EEFC67A949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92597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58CCFA-EF04-4664-8003-98EEFC67A949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6FB69F-D09D-4D4C-A5A0-CE708D59E98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634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AAEF1F-5950-4B45-ADBE-64AC6CDCD7C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5474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2500" y="301625"/>
            <a:ext cx="2265363" cy="64500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6862" cy="64500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7AB9F8-C922-44F0-86B5-34F4AEC7E8B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2029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4625" cy="12557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1562" cy="51435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89288" cy="51435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1562" cy="514350"/>
          </a:xfrm>
        </p:spPr>
        <p:txBody>
          <a:bodyPr/>
          <a:lstStyle>
            <a:lvl1pPr>
              <a:defRPr/>
            </a:lvl1pPr>
          </a:lstStyle>
          <a:p>
            <a:fld id="{A6FC6F2D-B3CC-4DA2-9AEA-987EF3F3C29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698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13B105-77EA-47D9-8DDE-0CE4F2FAA63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978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8E0D9B-8378-4FCC-B940-86F840EEF59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084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6113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282ED5-C375-426F-B638-949669A9603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3610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D7711D-4D16-42F1-8B42-2B4E81E5F66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64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34DC6E-D3AF-43F5-A4DA-057F0B8812A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556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A0F3911-8185-4F48-B7A3-45E96D040AD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7205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B8C3AD8-51FF-4DCF-A371-0071ECB424B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2338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E4D798-124C-4CD9-B13F-98A03DC7075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5085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46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4625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9288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156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C23B6AEC-E9B8-4910-8601-6A6BD045E38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26" Type="http://schemas.openxmlformats.org/officeDocument/2006/relationships/image" Target="../media/image41.jpeg"/><Relationship Id="rId3" Type="http://schemas.openxmlformats.org/officeDocument/2006/relationships/image" Target="../media/image4.jpeg"/><Relationship Id="rId21" Type="http://schemas.openxmlformats.org/officeDocument/2006/relationships/image" Target="../media/image36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5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29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24" Type="http://schemas.openxmlformats.org/officeDocument/2006/relationships/image" Target="../media/image39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23" Type="http://schemas.openxmlformats.org/officeDocument/2006/relationships/image" Target="../media/image38.jpeg"/><Relationship Id="rId28" Type="http://schemas.openxmlformats.org/officeDocument/2006/relationships/image" Target="../media/image43.jpe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png"/><Relationship Id="rId22" Type="http://schemas.openxmlformats.org/officeDocument/2006/relationships/image" Target="../media/image37.jpeg"/><Relationship Id="rId27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.peschke@prowi-gt.d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144463" y="144463"/>
            <a:ext cx="3095625" cy="7272337"/>
          </a:xfrm>
          <a:prstGeom prst="roundRect">
            <a:avLst>
              <a:gd name="adj" fmla="val 51"/>
            </a:avLst>
          </a:prstGeom>
          <a:solidFill>
            <a:srgbClr val="D7D2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3240088" y="2519363"/>
            <a:ext cx="6696075" cy="2519362"/>
          </a:xfrm>
          <a:prstGeom prst="roundRect">
            <a:avLst>
              <a:gd name="adj" fmla="val 6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455988" y="2627313"/>
            <a:ext cx="6264275" cy="24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900" b="1" dirty="0">
                <a:solidFill>
                  <a:srgbClr val="FFFFFF"/>
                </a:solidFill>
                <a:latin typeface="Ubuntu" charset="0"/>
              </a:rPr>
              <a:t/>
            </a:r>
            <a:br>
              <a:rPr lang="de-DE" altLang="de-DE" sz="900" b="1" dirty="0">
                <a:solidFill>
                  <a:srgbClr val="FFFFFF"/>
                </a:solidFill>
                <a:latin typeface="Ubuntu" charset="0"/>
              </a:rPr>
            </a:br>
            <a:r>
              <a:rPr lang="de-DE" altLang="de-DE" sz="3600" b="1" dirty="0" smtClean="0">
                <a:solidFill>
                  <a:srgbClr val="FFFFFF"/>
                </a:solidFill>
                <a:latin typeface="Ubuntu" charset="0"/>
              </a:rPr>
              <a:t>Jahresbericht 2020</a:t>
            </a:r>
            <a:r>
              <a:rPr lang="de-DE" altLang="de-DE" sz="900" b="1" dirty="0">
                <a:solidFill>
                  <a:srgbClr val="FFFFFF"/>
                </a:solidFill>
                <a:latin typeface="Ubuntu" charset="0"/>
              </a:rPr>
              <a:t/>
            </a:r>
            <a:br>
              <a:rPr lang="de-DE" altLang="de-DE" sz="900" b="1" dirty="0">
                <a:solidFill>
                  <a:srgbClr val="FFFFFF"/>
                </a:solidFill>
                <a:latin typeface="Ubuntu" charset="0"/>
              </a:rPr>
            </a:br>
            <a:r>
              <a:rPr lang="de-DE" altLang="de-DE" sz="900" b="1" dirty="0">
                <a:solidFill>
                  <a:srgbClr val="FFFFFF"/>
                </a:solidFill>
                <a:latin typeface="Ubuntu" charset="0"/>
              </a:rPr>
              <a:t/>
            </a:r>
            <a:br>
              <a:rPr lang="de-DE" altLang="de-DE" sz="900" b="1" dirty="0">
                <a:solidFill>
                  <a:srgbClr val="FFFFFF"/>
                </a:solidFill>
                <a:latin typeface="Ubuntu" charset="0"/>
              </a:rPr>
            </a:br>
            <a:r>
              <a:rPr lang="de-DE" altLang="de-DE" sz="2400" dirty="0" smtClean="0">
                <a:solidFill>
                  <a:srgbClr val="FFFFFF"/>
                </a:solidFill>
                <a:latin typeface="Ubuntu" charset="0"/>
              </a:rPr>
              <a:t>Fonds „MINT in Schulen fördern!“</a:t>
            </a:r>
            <a:endParaRPr lang="de-DE" altLang="de-DE" sz="2400" dirty="0">
              <a:solidFill>
                <a:srgbClr val="FFFFFF"/>
              </a:solidFill>
              <a:latin typeface="Ubuntu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27632" y="1259557"/>
            <a:ext cx="2304506" cy="153633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6" y="4715941"/>
            <a:ext cx="2264900" cy="150993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26" y="2734610"/>
            <a:ext cx="1392579" cy="2088868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 rot="16200000">
            <a:off x="2124817" y="5648195"/>
            <a:ext cx="947695" cy="206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©2014-zdi.NRW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144463" y="144463"/>
            <a:ext cx="8280400" cy="1295400"/>
          </a:xfrm>
          <a:prstGeom prst="roundRect">
            <a:avLst>
              <a:gd name="adj" fmla="val 134"/>
            </a:avLst>
          </a:prstGeom>
          <a:solidFill>
            <a:srgbClr val="D7D2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44463" y="6911975"/>
            <a:ext cx="8280400" cy="503238"/>
          </a:xfrm>
          <a:prstGeom prst="roundRect">
            <a:avLst>
              <a:gd name="adj" fmla="val 12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6281"/>
          <a:stretch/>
        </p:blipFill>
        <p:spPr>
          <a:xfrm>
            <a:off x="8433409" y="366742"/>
            <a:ext cx="1608137" cy="850842"/>
          </a:xfrm>
          <a:prstGeom prst="rect">
            <a:avLst/>
          </a:prstGeom>
        </p:spPr>
      </p:pic>
      <p:sp>
        <p:nvSpPr>
          <p:cNvPr id="12" name="Foliennummernplatzhalter 3"/>
          <p:cNvSpPr>
            <a:spLocks noGrp="1"/>
          </p:cNvSpPr>
          <p:nvPr>
            <p:ph type="sldNum" idx="12"/>
          </p:nvPr>
        </p:nvSpPr>
        <p:spPr>
          <a:xfrm>
            <a:off x="9504808" y="6924928"/>
            <a:ext cx="332704" cy="514350"/>
          </a:xfrm>
        </p:spPr>
        <p:txBody>
          <a:bodyPr anchor="ctr" anchorCtr="0"/>
          <a:lstStyle/>
          <a:p>
            <a:pPr algn="ctr"/>
            <a:fld id="{EA0F3911-8185-4F48-B7A3-45E96D040AD8}" type="slidenum">
              <a:rPr lang="de-DE" altLang="de-DE" smtClean="0">
                <a:solidFill>
                  <a:schemeClr val="bg2">
                    <a:lumMod val="75000"/>
                  </a:schemeClr>
                </a:solidFill>
                <a:latin typeface="Ubuntu" panose="020B0504030602030204" pitchFamily="34" charset="0"/>
              </a:rPr>
              <a:pPr algn="ctr"/>
              <a:t>10</a:t>
            </a:fld>
            <a:endParaRPr lang="de-DE" altLang="de-DE" dirty="0">
              <a:solidFill>
                <a:schemeClr val="bg2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79872" y="621637"/>
            <a:ext cx="7200800" cy="74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200"/>
              </a:spcAft>
              <a:buClrTx/>
              <a:buFontTx/>
              <a:buNone/>
            </a:pPr>
            <a:r>
              <a:rPr lang="de-DE" altLang="de-DE" sz="2400" b="1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Beispielprojekte 2020</a:t>
            </a:r>
            <a:br>
              <a:rPr lang="de-DE" altLang="de-DE" sz="2400" b="1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</a:br>
            <a:endParaRPr lang="de-DE" altLang="de-DE" sz="2000" b="1" i="1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59792" y="1931874"/>
            <a:ext cx="7938839" cy="458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200"/>
              </a:spcAft>
              <a:buClrTx/>
            </a:pPr>
            <a:r>
              <a:rPr lang="de-DE" alt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Da in diesem Jahr viele Fahrten zu außerschulischen Maßnahmen nicht stattfinden konnten, wurden die Mittel für Sachmittel ausgegeben. Hier einige Beispiele: </a:t>
            </a:r>
          </a:p>
          <a:p>
            <a:pPr marL="285750" indent="-28575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de-DE" altLang="de-DE" dirty="0" err="1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KiNT</a:t>
            </a:r>
            <a:r>
              <a:rPr lang="de-DE" alt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-Forscherboxen „Stoffe“ und Themenkisten im Sachunterricht</a:t>
            </a:r>
          </a:p>
          <a:p>
            <a:pPr marL="285750" indent="-28575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Lego </a:t>
            </a:r>
            <a:r>
              <a:rPr lang="de-DE" altLang="de-DE" dirty="0" err="1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We</a:t>
            </a:r>
            <a:r>
              <a:rPr lang="de-DE" altLang="de-DE" dirty="0" err="1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D</a:t>
            </a:r>
            <a:r>
              <a:rPr lang="de-DE" altLang="de-DE" dirty="0" err="1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o</a:t>
            </a:r>
            <a:r>
              <a:rPr lang="de-DE" alt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 </a:t>
            </a:r>
            <a:r>
              <a:rPr lang="de-DE" alt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– </a:t>
            </a:r>
            <a:r>
              <a:rPr lang="de-DE" alt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Kisten</a:t>
            </a:r>
          </a:p>
          <a:p>
            <a:pPr marL="285750" indent="-28575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de-DE" altLang="de-DE" dirty="0" err="1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Calliope</a:t>
            </a:r>
            <a:r>
              <a:rPr lang="de-DE" alt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 </a:t>
            </a:r>
            <a:r>
              <a:rPr lang="de-DE" alt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Mini Controller / </a:t>
            </a:r>
            <a:r>
              <a:rPr lang="de-DE" alt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Boards</a:t>
            </a:r>
          </a:p>
          <a:p>
            <a:pPr marL="285750" indent="-28575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Lego </a:t>
            </a:r>
            <a:r>
              <a:rPr lang="de-DE" altLang="de-DE" dirty="0" err="1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Mindstorms</a:t>
            </a:r>
            <a:r>
              <a:rPr lang="de-DE" alt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 Roboter-Baukästen werden </a:t>
            </a:r>
            <a:br>
              <a:rPr lang="de-DE" alt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</a:br>
            <a:r>
              <a:rPr lang="de-DE" alt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Experimente und Lösungen für technische </a:t>
            </a:r>
            <a:br>
              <a:rPr lang="de-DE" alt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</a:br>
            <a:r>
              <a:rPr lang="de-DE" alt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Probleme für Kinder</a:t>
            </a:r>
          </a:p>
          <a:p>
            <a:pPr marL="285750" indent="-28575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CNC-Fräse für die Holzwerkstatt</a:t>
            </a:r>
            <a:endParaRPr lang="de-DE" altLang="de-DE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  <a:p>
            <a:pPr marL="285750" indent="-28575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Solarmodule für das Bauen von Fahrzeugen </a:t>
            </a:r>
          </a:p>
          <a:p>
            <a:pPr marL="285750" indent="-28575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Lizenzen zum Programmieren einer plattformübergreifenden App für die Schulsanitäter im Rahmen der Informatik AG</a:t>
            </a:r>
          </a:p>
          <a:p>
            <a:pPr>
              <a:spcAft>
                <a:spcPts val="1200"/>
              </a:spcAft>
              <a:buClrTx/>
            </a:pPr>
            <a:endParaRPr lang="de-DE" altLang="de-DE" dirty="0" smtClean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  <a:p>
            <a:pPr>
              <a:spcAft>
                <a:spcPts val="1200"/>
              </a:spcAft>
              <a:buClrTx/>
            </a:pPr>
            <a:endParaRPr lang="de-DE" altLang="de-DE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21" y="3275781"/>
            <a:ext cx="3636156" cy="2424104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8302780" y="5725706"/>
            <a:ext cx="947695" cy="206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©</a:t>
            </a:r>
            <a:r>
              <a:rPr lang="de-DE" sz="800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2020-zdi.NRW </a:t>
            </a:r>
            <a:endParaRPr lang="de-DE" sz="800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9764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144463" y="144463"/>
            <a:ext cx="8280400" cy="1295400"/>
          </a:xfrm>
          <a:prstGeom prst="roundRect">
            <a:avLst>
              <a:gd name="adj" fmla="val 134"/>
            </a:avLst>
          </a:prstGeom>
          <a:solidFill>
            <a:srgbClr val="D7D2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44463" y="6911975"/>
            <a:ext cx="8280400" cy="503238"/>
          </a:xfrm>
          <a:prstGeom prst="roundRect">
            <a:avLst>
              <a:gd name="adj" fmla="val 12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6281"/>
          <a:stretch/>
        </p:blipFill>
        <p:spPr>
          <a:xfrm>
            <a:off x="8433409" y="366742"/>
            <a:ext cx="1608137" cy="850842"/>
          </a:xfrm>
          <a:prstGeom prst="rect">
            <a:avLst/>
          </a:prstGeom>
        </p:spPr>
      </p:pic>
      <p:sp>
        <p:nvSpPr>
          <p:cNvPr id="8" name="Foliennummernplatzhalter 3"/>
          <p:cNvSpPr>
            <a:spLocks noGrp="1"/>
          </p:cNvSpPr>
          <p:nvPr>
            <p:ph type="sldNum" idx="12"/>
          </p:nvPr>
        </p:nvSpPr>
        <p:spPr>
          <a:xfrm>
            <a:off x="9504808" y="6924928"/>
            <a:ext cx="332704" cy="514350"/>
          </a:xfrm>
        </p:spPr>
        <p:txBody>
          <a:bodyPr anchor="ctr" anchorCtr="0"/>
          <a:lstStyle/>
          <a:p>
            <a:pPr algn="ctr"/>
            <a:fld id="{EA0F3911-8185-4F48-B7A3-45E96D040AD8}" type="slidenum">
              <a:rPr lang="de-DE" altLang="de-DE" smtClean="0">
                <a:solidFill>
                  <a:schemeClr val="bg2">
                    <a:lumMod val="75000"/>
                  </a:schemeClr>
                </a:solidFill>
                <a:latin typeface="Ubuntu" panose="020B0504030602030204" pitchFamily="34" charset="0"/>
              </a:rPr>
              <a:pPr algn="ctr"/>
              <a:t>11</a:t>
            </a:fld>
            <a:endParaRPr lang="de-DE" altLang="de-DE" dirty="0">
              <a:solidFill>
                <a:schemeClr val="bg2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976416" y="6153498"/>
            <a:ext cx="216024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</a:t>
            </a:r>
            <a:endParaRPr lang="de-DE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48532" y="658254"/>
            <a:ext cx="6696075" cy="74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200"/>
              </a:spcAft>
              <a:buClrTx/>
              <a:buFontTx/>
              <a:buNone/>
            </a:pPr>
            <a:r>
              <a:rPr lang="de-DE" altLang="de-DE" sz="2400" b="1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Pressespiegel geförderter Maßnahmen</a:t>
            </a:r>
            <a:endParaRPr lang="de-DE" altLang="de-DE" sz="2000" b="1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944502" y="1619597"/>
            <a:ext cx="158417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84" y="1610606"/>
            <a:ext cx="5772150" cy="138112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912" y="2964739"/>
            <a:ext cx="1666875" cy="393382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7984" y="2972635"/>
            <a:ext cx="1590675" cy="216217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6270" y="5113749"/>
            <a:ext cx="1638300" cy="115252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454" y="3000722"/>
            <a:ext cx="1581150" cy="28956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4604" y="3000722"/>
            <a:ext cx="33813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286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144463" y="144463"/>
            <a:ext cx="8280400" cy="1295400"/>
          </a:xfrm>
          <a:prstGeom prst="roundRect">
            <a:avLst>
              <a:gd name="adj" fmla="val 134"/>
            </a:avLst>
          </a:prstGeom>
          <a:solidFill>
            <a:srgbClr val="D7D2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44463" y="6911975"/>
            <a:ext cx="8280400" cy="503238"/>
          </a:xfrm>
          <a:prstGeom prst="roundRect">
            <a:avLst>
              <a:gd name="adj" fmla="val 12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6281"/>
          <a:stretch/>
        </p:blipFill>
        <p:spPr>
          <a:xfrm>
            <a:off x="8433409" y="366742"/>
            <a:ext cx="1608137" cy="850842"/>
          </a:xfrm>
          <a:prstGeom prst="rect">
            <a:avLst/>
          </a:prstGeom>
        </p:spPr>
      </p:pic>
      <p:sp>
        <p:nvSpPr>
          <p:cNvPr id="8" name="Foliennummernplatzhalter 3"/>
          <p:cNvSpPr>
            <a:spLocks noGrp="1"/>
          </p:cNvSpPr>
          <p:nvPr>
            <p:ph type="sldNum" idx="12"/>
          </p:nvPr>
        </p:nvSpPr>
        <p:spPr>
          <a:xfrm>
            <a:off x="9504808" y="6924928"/>
            <a:ext cx="332704" cy="514350"/>
          </a:xfrm>
        </p:spPr>
        <p:txBody>
          <a:bodyPr anchor="ctr" anchorCtr="0"/>
          <a:lstStyle/>
          <a:p>
            <a:pPr algn="ctr"/>
            <a:fld id="{EA0F3911-8185-4F48-B7A3-45E96D040AD8}" type="slidenum">
              <a:rPr lang="de-DE" altLang="de-DE" smtClean="0">
                <a:solidFill>
                  <a:schemeClr val="bg2">
                    <a:lumMod val="75000"/>
                  </a:schemeClr>
                </a:solidFill>
                <a:latin typeface="Ubuntu" panose="020B0504030602030204" pitchFamily="34" charset="0"/>
              </a:rPr>
              <a:pPr algn="ctr"/>
              <a:t>12</a:t>
            </a:fld>
            <a:endParaRPr lang="de-DE" altLang="de-DE" dirty="0">
              <a:solidFill>
                <a:schemeClr val="bg2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976416" y="6153498"/>
            <a:ext cx="216024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</a:t>
            </a:r>
            <a:endParaRPr lang="de-DE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48532" y="658254"/>
            <a:ext cx="6696075" cy="74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200"/>
              </a:spcAft>
              <a:buClrTx/>
              <a:buFontTx/>
              <a:buNone/>
            </a:pPr>
            <a:r>
              <a:rPr lang="de-DE" altLang="de-DE" sz="2400" b="1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Pressespiegel geförderter Maßnahmen</a:t>
            </a:r>
            <a:endParaRPr lang="de-DE" altLang="de-DE" sz="2000" b="1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92" y="2640545"/>
            <a:ext cx="5772150" cy="406717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92" y="1547589"/>
            <a:ext cx="57721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88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144463" y="144463"/>
            <a:ext cx="8280400" cy="1295400"/>
          </a:xfrm>
          <a:prstGeom prst="roundRect">
            <a:avLst>
              <a:gd name="adj" fmla="val 134"/>
            </a:avLst>
          </a:prstGeom>
          <a:solidFill>
            <a:srgbClr val="D7D2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44463" y="6911975"/>
            <a:ext cx="8280400" cy="503238"/>
          </a:xfrm>
          <a:prstGeom prst="roundRect">
            <a:avLst>
              <a:gd name="adj" fmla="val 12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6281"/>
          <a:stretch/>
        </p:blipFill>
        <p:spPr>
          <a:xfrm>
            <a:off x="8433409" y="366742"/>
            <a:ext cx="1608137" cy="850842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99952" y="107429"/>
            <a:ext cx="66960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200"/>
              </a:spcAft>
              <a:buClrTx/>
              <a:buFontTx/>
              <a:buNone/>
            </a:pPr>
            <a:endParaRPr lang="de-DE" altLang="de-DE" sz="2400" b="1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</p:txBody>
      </p:sp>
      <p:sp>
        <p:nvSpPr>
          <p:cNvPr id="46" name="Foliennummernplatzhalter 3"/>
          <p:cNvSpPr>
            <a:spLocks noGrp="1"/>
          </p:cNvSpPr>
          <p:nvPr>
            <p:ph type="sldNum" idx="12"/>
          </p:nvPr>
        </p:nvSpPr>
        <p:spPr>
          <a:xfrm>
            <a:off x="9504808" y="6924928"/>
            <a:ext cx="332704" cy="514350"/>
          </a:xfrm>
        </p:spPr>
        <p:txBody>
          <a:bodyPr anchor="ctr" anchorCtr="0"/>
          <a:lstStyle/>
          <a:p>
            <a:pPr algn="ctr"/>
            <a:fld id="{EA0F3911-8185-4F48-B7A3-45E96D040AD8}" type="slidenum">
              <a:rPr lang="de-DE" altLang="de-DE" smtClean="0">
                <a:solidFill>
                  <a:schemeClr val="bg2">
                    <a:lumMod val="75000"/>
                  </a:schemeClr>
                </a:solidFill>
                <a:latin typeface="Ubuntu" panose="020B0504030602030204" pitchFamily="34" charset="0"/>
              </a:rPr>
              <a:pPr algn="ctr"/>
              <a:t>13</a:t>
            </a:fld>
            <a:endParaRPr lang="de-DE" altLang="de-DE" dirty="0">
              <a:solidFill>
                <a:schemeClr val="bg2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2232000" y="179437"/>
            <a:ext cx="66960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200"/>
              </a:spcAft>
              <a:buClrTx/>
              <a:buFontTx/>
              <a:buNone/>
            </a:pPr>
            <a:endParaRPr lang="de-DE" altLang="de-DE" sz="2400" b="1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1748532" y="658254"/>
            <a:ext cx="6696075" cy="74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200"/>
              </a:spcAft>
              <a:buClrTx/>
              <a:buFontTx/>
              <a:buNone/>
            </a:pPr>
            <a:r>
              <a:rPr lang="de-DE" altLang="de-DE" sz="2400" b="1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Aktuell </a:t>
            </a:r>
            <a:r>
              <a:rPr lang="de-DE" altLang="de-DE" sz="2400" b="1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26 </a:t>
            </a:r>
            <a:r>
              <a:rPr lang="de-DE" altLang="de-DE" sz="2400" b="1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Förderunternehmen</a:t>
            </a: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840" y="1701406"/>
            <a:ext cx="1101746" cy="60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5" descr="H:\Daten\31_zdi\05_Fördermittel\Fonds MINT in Schulen fördern\Fördernde Unternehmen\Logos_Partner_MINT_in_Schulen\Floß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31" y="2308970"/>
            <a:ext cx="1080384" cy="108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7" descr="H:\Daten\31_zdi\05_Fördermittel\Fonds MINT in Schulen fördern\Fördernde Unternehmen\Logos_Partner_MINT_in_Schulen\Baxter_blue_2010-03-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1" y="1804130"/>
            <a:ext cx="1358803" cy="22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H:\Daten\31_zdi\05_Fördermittel\Fonds MINT in Schulen fördern\Fördernde Unternehmen\Logos_Partner_MINT_in_Schulen\Craemer-Logo-HKS4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05" y="1695122"/>
            <a:ext cx="1024099" cy="41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9" descr="H:\Daten\31_zdi\05_Fördermittel\Fonds MINT in Schulen fördern\Fördernde Unternehmen\Logos_Partner_MINT_in_Schulen\Ebmeyer_ne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77" y="1858459"/>
            <a:ext cx="1192967" cy="30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2" descr="H:\Daten\31_zdi\05_Fördermittel\Fonds MINT in Schulen fördern\Fördernde Unternehmen\Logos_Partner_MINT_in_Schulen\Hörmann-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474" y="2598317"/>
            <a:ext cx="1322722" cy="40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4" descr="H:\Daten\31_zdi\05_Fördermittel\Fonds MINT in Schulen fördern\Fördernde Unternehmen\Logos_Partner_MINT_in_Schulen\Lübbering_neu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65" y="2669063"/>
            <a:ext cx="1329964" cy="2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5" descr="H:\Daten\31_zdi\05_Fördermittel\Fonds MINT in Schulen fördern\Fördernde Unternehmen\Logos_Partner_MINT_in_Schulen\Miele201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99" y="3404853"/>
            <a:ext cx="1199618" cy="87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6" descr="H:\Daten\31_zdi\05_Fördermittel\Fonds MINT in Schulen fördern\Fördernde Unternehmen\Logos_Partner_MINT_in_Schulen\Mohn_Medi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259" y="3537340"/>
            <a:ext cx="1445806" cy="44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7" descr="H:\Daten\31_zdi\05_Fördermittel\Fonds MINT in Schulen fördern\Fördernde Unternehmen\Logos_Partner_MINT_in_Schulen\Nüßing_Stiftung_4c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73" y="3585567"/>
            <a:ext cx="1232593" cy="37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9" descr="H:\Daten\31_zdi\05_Fördermittel\Fonds MINT in Schulen fördern\Fördernde Unternehmen\Logos_Partner_MINT_in_Schulen\NSF LOGO White Outlin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207" y="3332645"/>
            <a:ext cx="788114" cy="78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0" descr="H:\Daten\31_zdi\05_Fördermittel\Fonds MINT in Schulen fördern\Fördernde Unternehmen\Logos_Partner_MINT_in_Schulen\Pentair-Jung Pumpen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41" y="4449788"/>
            <a:ext cx="1169769" cy="6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1" descr="H:\Daten\31_zdi\05_Fördermittel\Fonds MINT in Schulen fördern\Fördernde Unternehmen\Logos_Partner_MINT_in_Schulen\Poggengerd_Logo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36" y="4198684"/>
            <a:ext cx="1566318" cy="85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6" descr="H:\Daten\31_zdi\05_Fördermittel\Fonds MINT in Schulen fördern\Fördernde Unternehmen\Logos_Partner_MINT_in_Schulen\Schröder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247" y="4254477"/>
            <a:ext cx="1134357" cy="66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8" descr="H:\Daten\31_zdi\05_Fördermittel\Fonds MINT in Schulen fördern\Fördernde Unternehmen\Logos_Partner_MINT_in_Schulen\Steinel-Logo_4c_B2C_mod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99" y="4358559"/>
            <a:ext cx="1330608" cy="44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9" descr="H:\Daten\31_zdi\05_Fördermittel\Fonds MINT in Schulen fördern\Fördernde Unternehmen\Logos_Partner_MINT_in_Schulen\Storck_Logo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22" y="5333751"/>
            <a:ext cx="1030997" cy="47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31" descr="H:\Daten\31_zdi\05_Fördermittel\Fonds MINT in Schulen fördern\Fördernde Unternehmen\Logos_Partner_MINT_in_Schulen\Tönnies-Logo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691" y="5384520"/>
            <a:ext cx="1248942" cy="35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32" descr="H:\Daten\31_zdi\05_Fördermittel\Fonds MINT in Schulen fördern\Fördernde Unternehmen\Logos_Partner_MINT_in_Schulen\TWO_Logo_extern_4c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569" y="6126084"/>
            <a:ext cx="1270408" cy="55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33" descr="H:\Daten\31_zdi\05_Fördermittel\Fonds MINT in Schulen fördern\Fördernde Unternehmen\Logos_Partner_MINT_in_Schulen\Venjakob_RLF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56" y="5336057"/>
            <a:ext cx="1311363" cy="48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4" descr="H:\Daten\31_zdi\05_Fördermittel\Fonds MINT in Schulen fördern\Fördernde Unternehmen\Logos_Partner_MINT_in_Schulen\Friedrich WENNER-Logo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133" y="5018921"/>
            <a:ext cx="1207127" cy="69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35" descr="H:\Daten\31_zdi\05_Fördermittel\Fonds MINT in Schulen fördern\Fördernde Unternehmen\Logos_Partner_MINT_in_Schulen\Westag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" y="6195648"/>
            <a:ext cx="1464513" cy="5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36" descr="H:\Daten\31_zdi\05_Fördermittel\Fonds MINT in Schulen fördern\Fördernde Unternehmen\Logos_Partner_MINT_in_Schulen\Westfalia-Automotive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36" y="6239285"/>
            <a:ext cx="1508763" cy="37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H:\Daten\31_zdi\05_Fördermittel\Fonds MINT in Schulen fördern\Fördernde Unternehmen\Logos_Partner_MINT_in_Schulen\Mondi_Logo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78" y="3457388"/>
            <a:ext cx="1288582" cy="53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H:\Daten\31_zdi\05_Fördermittel\Fonds MINT in Schulen fördern\Fördernde Unternehmen\Logos_Partner_MINT_in_Schulen\Mense Autohaus GT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252" y="2488609"/>
            <a:ext cx="1192761" cy="47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https://www.pro-mint-gt.de/fileadmin/zdi/logos/mint-fond-unternehmen/Melos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745" y="2455030"/>
            <a:ext cx="1159165" cy="71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20" y="6266463"/>
            <a:ext cx="1545824" cy="3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933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4298454" y="3707754"/>
            <a:ext cx="5687939" cy="1223963"/>
          </a:xfrm>
          <a:prstGeom prst="roundRect">
            <a:avLst>
              <a:gd name="adj" fmla="val 12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36257" y="4067719"/>
            <a:ext cx="5112568" cy="50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2400" b="1" dirty="0" smtClean="0">
                <a:solidFill>
                  <a:srgbClr val="FFFFFF"/>
                </a:solidFill>
                <a:latin typeface="Ubuntu" charset="0"/>
              </a:rPr>
              <a:t>…</a:t>
            </a:r>
            <a:r>
              <a:rPr lang="de-DE" altLang="de-DE" sz="2000" b="1" dirty="0" smtClean="0">
                <a:solidFill>
                  <a:srgbClr val="FFFFFF"/>
                </a:solidFill>
                <a:latin typeface="Ubuntu" charset="0"/>
              </a:rPr>
              <a:t>und wir sagen natürlich auch DANKE!</a:t>
            </a:r>
            <a:endParaRPr lang="de-DE" altLang="de-DE" sz="2000" b="1" dirty="0">
              <a:solidFill>
                <a:srgbClr val="FFFFFF"/>
              </a:solidFill>
              <a:latin typeface="Ubuntu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44463" y="539477"/>
            <a:ext cx="4153991" cy="3872806"/>
          </a:xfrm>
          <a:prstGeom prst="roundRect">
            <a:avLst>
              <a:gd name="adj" fmla="val 51"/>
            </a:avLst>
          </a:prstGeom>
          <a:solidFill>
            <a:srgbClr val="D7D2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88379" y="711758"/>
            <a:ext cx="3239765" cy="370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1050" b="1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Matthias Vinnemeier</a:t>
            </a:r>
            <a:endParaRPr lang="de-DE" altLang="de-DE" sz="1050" b="1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  <a:p>
            <a:pPr>
              <a:buClrTx/>
              <a:buFontTx/>
              <a:buNone/>
            </a:pPr>
            <a:r>
              <a:rPr lang="de-DE" altLang="de-DE" sz="105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Fon: +49 5241 </a:t>
            </a:r>
            <a:r>
              <a:rPr lang="de-DE" altLang="de-DE" sz="1050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851091 </a:t>
            </a:r>
            <a:endParaRPr lang="de-DE" altLang="de-DE" sz="1050" b="1" dirty="0">
              <a:solidFill>
                <a:srgbClr val="666666"/>
              </a:solidFill>
              <a:latin typeface="Ubuntu" charset="0"/>
              <a:cs typeface="Courier New" pitchFamily="49" charset="0"/>
              <a:hlinkClick r:id="rId3"/>
            </a:endParaRPr>
          </a:p>
          <a:p>
            <a:pPr>
              <a:buClrTx/>
            </a:pPr>
            <a:r>
              <a:rPr lang="de-DE" altLang="de-DE" sz="1050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Mail: m.vinnemeier@prowi-gt.de </a:t>
            </a:r>
            <a:endParaRPr lang="de-DE" altLang="de-DE" sz="1050" b="1" dirty="0">
              <a:solidFill>
                <a:srgbClr val="666666"/>
              </a:solidFill>
              <a:latin typeface="Ubuntu" charset="0"/>
              <a:cs typeface="Courier New" pitchFamily="49" charset="0"/>
              <a:hlinkClick r:id="rId3"/>
            </a:endParaRPr>
          </a:p>
          <a:p>
            <a:pPr>
              <a:buClrTx/>
              <a:buFontTx/>
              <a:buNone/>
            </a:pPr>
            <a:endParaRPr lang="de-DE" altLang="de-DE" sz="1050" dirty="0" smtClean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  <a:p>
            <a:pPr>
              <a:buClrTx/>
              <a:buFontTx/>
              <a:buNone/>
            </a:pPr>
            <a:r>
              <a:rPr lang="de-DE" altLang="de-DE" sz="1050" b="1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Andrea </a:t>
            </a:r>
            <a:r>
              <a:rPr lang="de-DE" altLang="de-DE" sz="1050" b="1" dirty="0" err="1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Böddeker</a:t>
            </a:r>
            <a:endParaRPr lang="de-DE" altLang="de-DE" sz="1050" b="1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  <a:p>
            <a:pPr>
              <a:buClrTx/>
              <a:buFontTx/>
              <a:buNone/>
            </a:pPr>
            <a:r>
              <a:rPr lang="de-DE" altLang="de-DE" sz="105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Fon: +49 5241 851094 </a:t>
            </a:r>
            <a:endParaRPr lang="de-DE" altLang="de-DE" sz="1050" b="1" dirty="0">
              <a:solidFill>
                <a:srgbClr val="666666"/>
              </a:solidFill>
              <a:latin typeface="Ubuntu" charset="0"/>
              <a:cs typeface="Courier New" pitchFamily="49" charset="0"/>
              <a:hlinkClick r:id="rId3"/>
            </a:endParaRPr>
          </a:p>
          <a:p>
            <a:pPr>
              <a:buClrTx/>
            </a:pPr>
            <a:r>
              <a:rPr lang="de-DE" altLang="de-DE" sz="105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Mail: a.boeddeker@prowi-gt.de </a:t>
            </a:r>
            <a:endParaRPr lang="de-DE" altLang="de-DE" sz="1050" b="1" dirty="0">
              <a:solidFill>
                <a:srgbClr val="666666"/>
              </a:solidFill>
              <a:latin typeface="Ubuntu" charset="0"/>
              <a:cs typeface="Courier New" pitchFamily="49" charset="0"/>
              <a:hlinkClick r:id="rId3"/>
            </a:endParaRPr>
          </a:p>
          <a:p>
            <a:pPr>
              <a:buClrTx/>
              <a:buFontTx/>
              <a:buNone/>
            </a:pPr>
            <a:endParaRPr lang="de-DE" altLang="de-DE" sz="1050" b="1" dirty="0" smtClean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  <a:p>
            <a:pPr>
              <a:buClrTx/>
              <a:buFontTx/>
              <a:buNone/>
            </a:pPr>
            <a:r>
              <a:rPr lang="de-DE" altLang="de-DE" sz="1050" b="1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David Severins</a:t>
            </a:r>
            <a:endParaRPr lang="de-DE" altLang="de-DE" sz="1050" b="1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  <a:p>
            <a:pPr>
              <a:buClrTx/>
              <a:buFontTx/>
              <a:buNone/>
            </a:pPr>
            <a:r>
              <a:rPr lang="de-DE" altLang="de-DE" sz="105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Fon: +49 5241 </a:t>
            </a:r>
            <a:r>
              <a:rPr lang="de-DE" altLang="de-DE" sz="1050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8510</a:t>
            </a:r>
            <a:r>
              <a:rPr lang="de-DE" altLang="de-DE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" charset="0"/>
                <a:cs typeface="Courier New" pitchFamily="49" charset="0"/>
              </a:rPr>
              <a:t>85</a:t>
            </a:r>
            <a:r>
              <a:rPr lang="de-DE" altLang="de-DE" sz="1050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 </a:t>
            </a:r>
            <a:r>
              <a:rPr lang="de-DE" altLang="de-DE" sz="1050" dirty="0" smtClean="0">
                <a:solidFill>
                  <a:srgbClr val="666666"/>
                </a:solidFill>
                <a:latin typeface="Ubuntu" charset="0"/>
                <a:cs typeface="Courier New" pitchFamily="49" charset="0"/>
                <a:hlinkClick r:id="rId3"/>
              </a:rPr>
              <a:t>…</a:t>
            </a:r>
            <a:endParaRPr lang="de-DE" altLang="de-DE" sz="1050" b="1" dirty="0">
              <a:solidFill>
                <a:srgbClr val="666666"/>
              </a:solidFill>
              <a:latin typeface="Ubuntu" charset="0"/>
              <a:cs typeface="Courier New" pitchFamily="49" charset="0"/>
              <a:hlinkClick r:id="rId3"/>
            </a:endParaRPr>
          </a:p>
          <a:p>
            <a:pPr>
              <a:buClrTx/>
            </a:pPr>
            <a:r>
              <a:rPr lang="de-DE" altLang="de-DE" sz="105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Mail: </a:t>
            </a:r>
            <a:r>
              <a:rPr lang="de-DE" altLang="de-DE" sz="1050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d.sewerin@prowi-gt.de </a:t>
            </a:r>
            <a:endParaRPr lang="de-DE" altLang="de-DE" sz="1050" b="1" dirty="0">
              <a:solidFill>
                <a:srgbClr val="666666"/>
              </a:solidFill>
              <a:latin typeface="Ubuntu" charset="0"/>
              <a:cs typeface="Courier New" pitchFamily="49" charset="0"/>
              <a:hlinkClick r:id="rId3"/>
            </a:endParaRPr>
          </a:p>
          <a:p>
            <a:pPr>
              <a:buClrTx/>
              <a:buFontTx/>
              <a:buNone/>
            </a:pPr>
            <a:endParaRPr lang="de-DE" altLang="de-DE" sz="1050" dirty="0" smtClean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  <a:p>
            <a:pPr>
              <a:buClrTx/>
              <a:buFontTx/>
              <a:buNone/>
            </a:pPr>
            <a:r>
              <a:rPr lang="de-DE" altLang="de-DE" sz="1050" b="1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Marion Lauterbach</a:t>
            </a:r>
          </a:p>
          <a:p>
            <a:pPr>
              <a:buClrTx/>
              <a:buFontTx/>
              <a:buNone/>
            </a:pPr>
            <a:r>
              <a:rPr lang="de-DE" altLang="de-DE" sz="105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Fon: +49 5241 851088 </a:t>
            </a:r>
            <a:endParaRPr lang="de-DE" altLang="de-DE" sz="1050" b="1" dirty="0">
              <a:solidFill>
                <a:srgbClr val="666666"/>
              </a:solidFill>
              <a:latin typeface="Ubuntu" charset="0"/>
              <a:cs typeface="Courier New" pitchFamily="49" charset="0"/>
              <a:hlinkClick r:id="rId3"/>
            </a:endParaRPr>
          </a:p>
          <a:p>
            <a:pPr>
              <a:buClrTx/>
            </a:pPr>
            <a:r>
              <a:rPr lang="de-DE" altLang="de-DE" sz="105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Mail: m.lauterbach@prowi-gt.de </a:t>
            </a:r>
            <a:endParaRPr lang="de-DE" altLang="de-DE" sz="1050" b="1" dirty="0">
              <a:solidFill>
                <a:srgbClr val="666666"/>
              </a:solidFill>
              <a:latin typeface="Ubuntu" charset="0"/>
              <a:cs typeface="Courier New" pitchFamily="49" charset="0"/>
              <a:hlinkClick r:id="rId3"/>
            </a:endParaRPr>
          </a:p>
          <a:p>
            <a:pPr>
              <a:buClrTx/>
              <a:buFontTx/>
              <a:buNone/>
            </a:pPr>
            <a:endParaRPr lang="de-DE" altLang="de-DE" sz="1050" b="1" dirty="0" smtClean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  <a:p>
            <a:pPr>
              <a:buClrTx/>
              <a:buFontTx/>
              <a:buNone/>
            </a:pPr>
            <a:r>
              <a:rPr lang="de-DE" altLang="de-DE" sz="1050" b="1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Julia Reinecke</a:t>
            </a:r>
            <a:endParaRPr lang="de-DE" altLang="de-DE" sz="1050" b="1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  <a:p>
            <a:pPr>
              <a:buClrTx/>
              <a:buFontTx/>
              <a:buNone/>
            </a:pPr>
            <a:r>
              <a:rPr lang="de-DE" altLang="de-DE" sz="105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Fon: +49 5241 </a:t>
            </a:r>
            <a:r>
              <a:rPr lang="de-DE" altLang="de-DE" sz="1050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851086</a:t>
            </a:r>
            <a:endParaRPr lang="de-DE" altLang="de-DE" sz="1050" b="1" dirty="0">
              <a:solidFill>
                <a:srgbClr val="666666"/>
              </a:solidFill>
              <a:latin typeface="Ubuntu" charset="0"/>
              <a:cs typeface="Courier New" pitchFamily="49" charset="0"/>
              <a:hlinkClick r:id="rId3"/>
            </a:endParaRPr>
          </a:p>
          <a:p>
            <a:pPr>
              <a:buClrTx/>
            </a:pPr>
            <a:r>
              <a:rPr lang="de-DE" altLang="de-DE" sz="105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Mail: </a:t>
            </a:r>
            <a:r>
              <a:rPr lang="de-DE" altLang="de-DE" sz="1050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j.reinecke@prowi-gt.de </a:t>
            </a:r>
            <a:endParaRPr lang="de-DE" altLang="de-DE" sz="1050" b="1" dirty="0">
              <a:solidFill>
                <a:srgbClr val="666666"/>
              </a:solidFill>
              <a:latin typeface="Ubuntu" charset="0"/>
              <a:cs typeface="Courier New" pitchFamily="49" charset="0"/>
              <a:hlinkClick r:id="rId3"/>
            </a:endParaRPr>
          </a:p>
          <a:p>
            <a:pPr>
              <a:buClrTx/>
              <a:buFontTx/>
              <a:buNone/>
            </a:pPr>
            <a:endParaRPr lang="de-DE" altLang="de-DE" sz="1050" dirty="0" smtClean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  <a:p>
            <a:pPr>
              <a:buClrTx/>
              <a:buFontTx/>
              <a:buNone/>
            </a:pPr>
            <a:r>
              <a:rPr lang="de-DE" altLang="de-DE" sz="1050" b="1" dirty="0" err="1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zdi</a:t>
            </a:r>
            <a:r>
              <a:rPr lang="de-DE" altLang="de-DE" sz="1050" b="1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 </a:t>
            </a:r>
            <a:r>
              <a:rPr lang="de-DE" altLang="de-DE" sz="1050" b="1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Zentrum pro MINT GT Kreis </a:t>
            </a:r>
            <a:r>
              <a:rPr lang="de-DE" altLang="de-DE" sz="1050" b="1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Gütersloh</a:t>
            </a:r>
            <a:endParaRPr lang="de-DE" altLang="de-DE" sz="1050" b="1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  <a:p>
            <a:pPr>
              <a:buClrTx/>
              <a:buFontTx/>
              <a:buNone/>
            </a:pPr>
            <a:r>
              <a:rPr lang="de-DE" altLang="de-DE" sz="1050" b="1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Träger: pro Wirtschaft </a:t>
            </a:r>
            <a:r>
              <a:rPr lang="de-DE" altLang="de-DE" sz="1050" b="1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GT GmbH</a:t>
            </a:r>
          </a:p>
          <a:p>
            <a:pPr>
              <a:buClrTx/>
              <a:buFontTx/>
              <a:buNone/>
            </a:pPr>
            <a:r>
              <a:rPr lang="de-DE" altLang="de-DE" sz="1050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Hermann-Simon-Str. 7, Haus 22</a:t>
            </a:r>
          </a:p>
          <a:p>
            <a:pPr>
              <a:buClrTx/>
              <a:buFontTx/>
              <a:buNone/>
            </a:pPr>
            <a:r>
              <a:rPr lang="de-DE" altLang="de-DE" sz="1050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33334 </a:t>
            </a:r>
            <a:r>
              <a:rPr lang="de-DE" altLang="de-DE" sz="105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Gütersloh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690145" y="5219997"/>
            <a:ext cx="5795961" cy="50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2000" b="1" dirty="0" smtClean="0">
                <a:solidFill>
                  <a:schemeClr val="bg2">
                    <a:lumMod val="75000"/>
                  </a:schemeClr>
                </a:solidFill>
                <a:latin typeface="Ubuntu" charset="0"/>
              </a:rPr>
              <a:t>www.pro-mint-gt.de</a:t>
            </a:r>
            <a:endParaRPr lang="de-DE" altLang="de-DE" sz="2000" b="1" dirty="0">
              <a:solidFill>
                <a:schemeClr val="bg2">
                  <a:lumMod val="75000"/>
                </a:schemeClr>
              </a:solidFill>
              <a:latin typeface="Ubuntu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6281"/>
          <a:stretch/>
        </p:blipFill>
        <p:spPr>
          <a:xfrm>
            <a:off x="8433409" y="366742"/>
            <a:ext cx="1608137" cy="85084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1" y="4412282"/>
            <a:ext cx="4153355" cy="276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44461" y="1907630"/>
            <a:ext cx="554392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285750" indent="-28575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Unternehmen </a:t>
            </a:r>
            <a:r>
              <a:rPr lang="de-DE" alt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aus dem Kreis Gütersloh stellen finanzielle Mittel für schulische Maßnahmen im MINT-Bereich bereit</a:t>
            </a:r>
          </a:p>
          <a:p>
            <a:pPr marL="285750" indent="-28575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Schulen können hierfür Anträge beim zdi-Zentrum einreichen</a:t>
            </a:r>
          </a:p>
          <a:p>
            <a:pPr marL="285750" indent="-28575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endParaRPr lang="de-DE" altLang="de-DE" sz="800" dirty="0" smtClean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  <a:p>
            <a:pPr marL="285750" indent="-28575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endParaRPr lang="de-DE" altLang="de-DE" sz="800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  <a:p>
            <a:pPr>
              <a:spcAft>
                <a:spcPts val="1200"/>
              </a:spcAft>
              <a:buClrTx/>
            </a:pPr>
            <a:r>
              <a:rPr lang="de-DE" altLang="de-DE" b="1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Was wird gefördert?</a:t>
            </a:r>
          </a:p>
          <a:p>
            <a:pPr marL="285750" indent="-28575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Materialien und Aktivitäten (auch Fahrtkosten), die den MINT-Unterricht von Schulen unterstützen</a:t>
            </a:r>
          </a:p>
          <a:p>
            <a:pPr marL="285750" indent="-28575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maximaler Betrag pro Antrag: 400 €</a:t>
            </a:r>
          </a:p>
          <a:p>
            <a:pPr marL="285750" indent="-28575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maximal drei Anträge pro Jahr pro Schule möglich</a:t>
            </a:r>
          </a:p>
        </p:txBody>
      </p:sp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144463" y="144463"/>
            <a:ext cx="8280400" cy="1295400"/>
          </a:xfrm>
          <a:prstGeom prst="roundRect">
            <a:avLst>
              <a:gd name="adj" fmla="val 134"/>
            </a:avLst>
          </a:prstGeom>
          <a:solidFill>
            <a:srgbClr val="D7D2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44463" y="6911975"/>
            <a:ext cx="8280400" cy="503238"/>
          </a:xfrm>
          <a:prstGeom prst="roundRect">
            <a:avLst>
              <a:gd name="adj" fmla="val 12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6281"/>
          <a:stretch/>
        </p:blipFill>
        <p:spPr>
          <a:xfrm>
            <a:off x="8433409" y="366742"/>
            <a:ext cx="1608137" cy="850842"/>
          </a:xfrm>
          <a:prstGeom prst="rect">
            <a:avLst/>
          </a:prstGeom>
        </p:spPr>
      </p:pic>
      <p:sp>
        <p:nvSpPr>
          <p:cNvPr id="46" name="Foliennummernplatzhalter 3"/>
          <p:cNvSpPr>
            <a:spLocks noGrp="1"/>
          </p:cNvSpPr>
          <p:nvPr>
            <p:ph type="sldNum" idx="12"/>
          </p:nvPr>
        </p:nvSpPr>
        <p:spPr>
          <a:xfrm>
            <a:off x="9504808" y="6924928"/>
            <a:ext cx="332704" cy="514350"/>
          </a:xfrm>
        </p:spPr>
        <p:txBody>
          <a:bodyPr anchor="ctr" anchorCtr="0"/>
          <a:lstStyle/>
          <a:p>
            <a:pPr algn="ctr"/>
            <a:fld id="{EA0F3911-8185-4F48-B7A3-45E96D040AD8}" type="slidenum">
              <a:rPr lang="de-DE" altLang="de-DE" smtClean="0">
                <a:solidFill>
                  <a:schemeClr val="bg2">
                    <a:lumMod val="75000"/>
                  </a:schemeClr>
                </a:solidFill>
                <a:latin typeface="Ubuntu" panose="020B0504030602030204" pitchFamily="34" charset="0"/>
              </a:rPr>
              <a:pPr algn="ctr"/>
              <a:t>2</a:t>
            </a:fld>
            <a:endParaRPr lang="de-DE" altLang="de-DE" dirty="0">
              <a:solidFill>
                <a:schemeClr val="bg2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1748532" y="658254"/>
            <a:ext cx="6696075" cy="74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200"/>
              </a:spcAft>
              <a:buClrTx/>
              <a:buFontTx/>
              <a:buNone/>
            </a:pPr>
            <a:r>
              <a:rPr lang="de-DE" altLang="de-DE" sz="2400" b="1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Unser Fonds „MINT in Schulen fördern!“</a:t>
            </a:r>
          </a:p>
        </p:txBody>
      </p:sp>
      <p:pic>
        <p:nvPicPr>
          <p:cNvPr id="10" name="Picture 4" descr="H:\Daten\03_Bilddatenbank\zdi-Zentrum\zdi-Fotoshootings\2018_Fotoshooting Wallenfang\geringere Dateigröße\_AAA8735 (683x102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6" y="2096909"/>
            <a:ext cx="2748517" cy="412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6901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144463" y="144463"/>
            <a:ext cx="8280400" cy="1295400"/>
          </a:xfrm>
          <a:prstGeom prst="roundRect">
            <a:avLst>
              <a:gd name="adj" fmla="val 134"/>
            </a:avLst>
          </a:prstGeom>
          <a:solidFill>
            <a:srgbClr val="D7D2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de-DE" sz="2400" b="1" dirty="0" smtClean="0">
                <a:solidFill>
                  <a:schemeClr val="tx1"/>
                </a:solidFill>
                <a:latin typeface="Ubuntu" panose="020B0504030602030204" pitchFamily="34" charset="0"/>
              </a:rPr>
              <a:t/>
            </a:r>
            <a:br>
              <a:rPr lang="de-DE" sz="2400" b="1" dirty="0" smtClean="0">
                <a:solidFill>
                  <a:schemeClr val="tx1"/>
                </a:solidFill>
                <a:latin typeface="Ubuntu" panose="020B0504030602030204" pitchFamily="34" charset="0"/>
              </a:rPr>
            </a:br>
            <a:endParaRPr lang="de-DE" sz="2400" b="1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44463" y="6911975"/>
            <a:ext cx="8280400" cy="503238"/>
          </a:xfrm>
          <a:prstGeom prst="roundRect">
            <a:avLst>
              <a:gd name="adj" fmla="val 12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6281"/>
          <a:stretch/>
        </p:blipFill>
        <p:spPr>
          <a:xfrm>
            <a:off x="8433409" y="366742"/>
            <a:ext cx="1608137" cy="850842"/>
          </a:xfrm>
          <a:prstGeom prst="rect">
            <a:avLst/>
          </a:prstGeom>
        </p:spPr>
      </p:pic>
      <p:sp>
        <p:nvSpPr>
          <p:cNvPr id="8" name="Foliennummernplatzhalter 3"/>
          <p:cNvSpPr>
            <a:spLocks noGrp="1"/>
          </p:cNvSpPr>
          <p:nvPr>
            <p:ph type="sldNum" idx="12"/>
          </p:nvPr>
        </p:nvSpPr>
        <p:spPr>
          <a:xfrm>
            <a:off x="9504808" y="6924928"/>
            <a:ext cx="332704" cy="514350"/>
          </a:xfrm>
        </p:spPr>
        <p:txBody>
          <a:bodyPr anchor="ctr" anchorCtr="0"/>
          <a:lstStyle/>
          <a:p>
            <a:pPr algn="ctr"/>
            <a:fld id="{EA0F3911-8185-4F48-B7A3-45E96D040AD8}" type="slidenum">
              <a:rPr lang="de-DE" altLang="de-DE" smtClean="0">
                <a:solidFill>
                  <a:schemeClr val="bg2">
                    <a:lumMod val="75000"/>
                  </a:schemeClr>
                </a:solidFill>
                <a:latin typeface="Ubuntu" panose="020B0504030602030204" pitchFamily="34" charset="0"/>
              </a:rPr>
              <a:pPr algn="ctr"/>
              <a:t>3</a:t>
            </a:fld>
            <a:endParaRPr lang="de-DE" altLang="de-DE" dirty="0">
              <a:solidFill>
                <a:schemeClr val="bg2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97" y="1751897"/>
            <a:ext cx="5334331" cy="507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60846" y="4114770"/>
            <a:ext cx="1751099" cy="595654"/>
          </a:xfrm>
          <a:prstGeom prst="wedgeRectCallout">
            <a:avLst>
              <a:gd name="adj1" fmla="val 108132"/>
              <a:gd name="adj2" fmla="val 1286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83" tIns="50392" rIns="100783" bIns="50392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 smtClean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Johannes </a:t>
            </a:r>
            <a:r>
              <a:rPr lang="de-DE" altLang="de-DE" sz="1100" dirty="0" err="1" smtClean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Lübbering</a:t>
            </a:r>
            <a:endParaRPr lang="de-DE" altLang="de-DE" sz="1100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Paul </a:t>
            </a:r>
            <a:r>
              <a:rPr lang="de-DE" altLang="de-DE" sz="1100" dirty="0" err="1" smtClean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Craemer</a:t>
            </a:r>
            <a:endParaRPr lang="de-DE" altLang="de-DE" sz="1100" dirty="0" smtClean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 err="1" smtClean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Steinel</a:t>
            </a:r>
            <a:endParaRPr lang="de-DE" altLang="de-DE" sz="1100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6131340" y="1815573"/>
            <a:ext cx="2293523" cy="803637"/>
          </a:xfrm>
          <a:prstGeom prst="wedgeRectCallout">
            <a:avLst>
              <a:gd name="adj1" fmla="val -131476"/>
              <a:gd name="adj2" fmla="val 6577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83" tIns="50392" rIns="100783" bIns="50392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August Storck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Baxter Oncology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 err="1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Mondi</a:t>
            </a:r>
            <a:r>
              <a:rPr lang="de-DE" altLang="de-DE" sz="1100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 </a:t>
            </a:r>
            <a:r>
              <a:rPr lang="de-DE" altLang="de-DE" sz="110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/>
            </a:r>
            <a:br>
              <a:rPr lang="de-DE" altLang="de-DE" sz="110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</a:br>
            <a:r>
              <a:rPr lang="de-DE" altLang="de-DE" sz="1100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T.W.O</a:t>
            </a:r>
            <a:r>
              <a:rPr lang="de-DE" altLang="de-DE" sz="110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. Technische Werke </a:t>
            </a:r>
            <a:r>
              <a:rPr lang="de-DE" altLang="de-DE" sz="1100" dirty="0" err="1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Osning</a:t>
            </a:r>
            <a:endParaRPr lang="de-DE" altLang="de-DE" sz="1100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altLang="de-DE" sz="1100" dirty="0">
                <a:latin typeface="Ubuntu" panose="020B0504030602030204" pitchFamily="34" charset="0"/>
              </a:rPr>
              <a:t/>
            </a:r>
            <a:br>
              <a:rPr lang="de-DE" altLang="de-DE" sz="1100" dirty="0">
                <a:latin typeface="Ubuntu" panose="020B0504030602030204" pitchFamily="34" charset="0"/>
              </a:rPr>
            </a:br>
            <a:endParaRPr lang="de-DE" altLang="de-DE" sz="1300" dirty="0">
              <a:latin typeface="Ubuntu" panose="020B0504030602030204" pitchFamily="34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60846" y="1557325"/>
            <a:ext cx="2979265" cy="632477"/>
          </a:xfrm>
          <a:prstGeom prst="wedgeRectCallout">
            <a:avLst>
              <a:gd name="adj1" fmla="val 39375"/>
              <a:gd name="adj2" fmla="val 16138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83" tIns="50392" rIns="100783" bIns="50392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Alfred Willich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F. Wenner </a:t>
            </a:r>
            <a:r>
              <a:rPr lang="de-DE" altLang="de-DE" sz="1100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Vollpappen-Verarbeitungswerk</a:t>
            </a:r>
            <a:endParaRPr lang="de-DE" altLang="de-DE" sz="1100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EDV-Unternehmensberatung Floß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260846" y="3496276"/>
            <a:ext cx="1620551" cy="304463"/>
          </a:xfrm>
          <a:prstGeom prst="wedgeRectCallout">
            <a:avLst>
              <a:gd name="adj1" fmla="val 97802"/>
              <a:gd name="adj2" fmla="val 4077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83" tIns="50392" rIns="100783" bIns="50392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de-DE" altLang="de-DE" sz="1100" dirty="0" err="1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Poggengerd</a:t>
            </a:r>
            <a:endParaRPr lang="de-DE" altLang="de-DE" sz="1100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5134098" y="3131765"/>
            <a:ext cx="1905212" cy="503698"/>
          </a:xfrm>
          <a:prstGeom prst="wedgeRectCallout">
            <a:avLst>
              <a:gd name="adj1" fmla="val -67242"/>
              <a:gd name="adj2" fmla="val -612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83" tIns="50392" rIns="100783" bIns="50392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Hörmann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 err="1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Pentair</a:t>
            </a:r>
            <a:r>
              <a:rPr lang="de-DE" altLang="de-DE" sz="110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/Jung Pumpen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260846" y="5361622"/>
            <a:ext cx="2324067" cy="938495"/>
          </a:xfrm>
          <a:prstGeom prst="wedgeRectCallout">
            <a:avLst>
              <a:gd name="adj1" fmla="val 109889"/>
              <a:gd name="adj2" fmla="val -5311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83" tIns="50392" rIns="100783" bIns="50392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de-DE" altLang="de-DE" sz="110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NSF Erdmann Analytics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altLang="de-DE" sz="1100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Tönnies Central Services</a:t>
            </a:r>
            <a:endParaRPr lang="de-DE" altLang="de-DE" sz="1100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altLang="de-DE" sz="1100" dirty="0" err="1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Venjakob</a:t>
            </a:r>
            <a:r>
              <a:rPr lang="de-DE" altLang="de-DE" sz="110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 Maschinenbau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altLang="de-DE" sz="1100" dirty="0" err="1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Westag</a:t>
            </a:r>
            <a:r>
              <a:rPr lang="de-DE" altLang="de-DE" sz="110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 &amp; </a:t>
            </a:r>
            <a:r>
              <a:rPr lang="de-DE" altLang="de-DE" sz="1100" dirty="0" err="1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Getalit</a:t>
            </a:r>
            <a:endParaRPr lang="de-DE" altLang="de-DE" sz="1100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altLang="de-DE" sz="1100" dirty="0" err="1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Westfalia</a:t>
            </a:r>
            <a:r>
              <a:rPr lang="de-DE" altLang="de-DE" sz="110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-Automotive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748532" y="658254"/>
            <a:ext cx="6696075" cy="74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200"/>
              </a:spcAft>
              <a:buClrTx/>
              <a:buFontTx/>
              <a:buNone/>
            </a:pPr>
            <a:r>
              <a:rPr lang="de-DE" altLang="de-DE" sz="2400" b="1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26 Förderunternehmen nach Orten in 2020</a:t>
            </a:r>
            <a:endParaRPr lang="de-DE" altLang="de-DE" sz="2000" b="1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6408464" y="5165294"/>
            <a:ext cx="2188133" cy="1440752"/>
          </a:xfrm>
          <a:prstGeom prst="wedgeRectCallout">
            <a:avLst>
              <a:gd name="adj1" fmla="val -130771"/>
              <a:gd name="adj2" fmla="val -8529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83" tIns="50392" rIns="100783" bIns="50392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Autohaus Mense</a:t>
            </a:r>
            <a:r>
              <a:rPr lang="de-DE" altLang="de-DE" sz="110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/>
            </a:r>
            <a:br>
              <a:rPr lang="de-DE" altLang="de-DE" sz="110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</a:br>
            <a:r>
              <a:rPr lang="de-DE" altLang="de-DE" sz="1100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Bio-Circle </a:t>
            </a:r>
            <a:r>
              <a:rPr lang="de-DE" altLang="de-DE" sz="110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Surface Technologie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 err="1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Ebmeyer</a:t>
            </a:r>
            <a:r>
              <a:rPr lang="de-DE" altLang="de-DE" sz="110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 Werkzeugbau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altLang="de-DE" sz="1100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Henrich </a:t>
            </a:r>
            <a:r>
              <a:rPr lang="de-DE" altLang="de-DE" sz="110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Schröder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Melos/Teu2Tec</a:t>
            </a:r>
            <a:endParaRPr lang="de-DE" altLang="de-DE" sz="1100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Miele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altLang="de-DE" sz="110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Mohn Media </a:t>
            </a:r>
            <a:r>
              <a:rPr lang="de-DE" altLang="de-DE" sz="1100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Mohndruck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altLang="de-DE" sz="1100" dirty="0" err="1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Nüßing</a:t>
            </a:r>
            <a:r>
              <a:rPr lang="de-DE" altLang="de-DE" sz="1100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 </a:t>
            </a:r>
            <a:r>
              <a:rPr lang="de-DE" altLang="de-DE" sz="110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Stiftung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100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835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144463" y="144463"/>
            <a:ext cx="8280400" cy="1295400"/>
          </a:xfrm>
          <a:prstGeom prst="roundRect">
            <a:avLst>
              <a:gd name="adj" fmla="val 134"/>
            </a:avLst>
          </a:prstGeom>
          <a:solidFill>
            <a:srgbClr val="D7D2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376016" y="251445"/>
            <a:ext cx="66960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200"/>
              </a:spcAft>
              <a:buClrTx/>
              <a:buFontTx/>
              <a:buNone/>
            </a:pPr>
            <a:endParaRPr lang="de-DE" altLang="de-DE" sz="2400" b="1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44463" y="6911975"/>
            <a:ext cx="8280400" cy="503238"/>
          </a:xfrm>
          <a:prstGeom prst="roundRect">
            <a:avLst>
              <a:gd name="adj" fmla="val 12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6281"/>
          <a:stretch/>
        </p:blipFill>
        <p:spPr>
          <a:xfrm>
            <a:off x="8433409" y="366742"/>
            <a:ext cx="1608137" cy="850842"/>
          </a:xfrm>
          <a:prstGeom prst="rect">
            <a:avLst/>
          </a:prstGeom>
        </p:spPr>
      </p:pic>
      <p:sp>
        <p:nvSpPr>
          <p:cNvPr id="9" name="Foliennummernplatzhalter 3"/>
          <p:cNvSpPr>
            <a:spLocks noGrp="1"/>
          </p:cNvSpPr>
          <p:nvPr>
            <p:ph type="sldNum" idx="12"/>
          </p:nvPr>
        </p:nvSpPr>
        <p:spPr>
          <a:xfrm>
            <a:off x="9504808" y="6924928"/>
            <a:ext cx="332704" cy="514350"/>
          </a:xfrm>
        </p:spPr>
        <p:txBody>
          <a:bodyPr anchor="ctr" anchorCtr="0"/>
          <a:lstStyle/>
          <a:p>
            <a:pPr algn="ctr"/>
            <a:fld id="{EA0F3911-8185-4F48-B7A3-45E96D040AD8}" type="slidenum">
              <a:rPr lang="de-DE" altLang="de-DE" smtClean="0">
                <a:solidFill>
                  <a:schemeClr val="bg2">
                    <a:lumMod val="75000"/>
                  </a:schemeClr>
                </a:solidFill>
                <a:latin typeface="Ubuntu" panose="020B0504030602030204" pitchFamily="34" charset="0"/>
              </a:rPr>
              <a:pPr algn="ctr"/>
              <a:t>4</a:t>
            </a:fld>
            <a:endParaRPr lang="de-DE" altLang="de-DE" dirty="0">
              <a:solidFill>
                <a:schemeClr val="bg2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274792" y="3491257"/>
            <a:ext cx="3744416" cy="840459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/>
            <a:r>
              <a:rPr lang="de-DE" sz="2400" b="1" kern="0" dirty="0" smtClean="0">
                <a:solidFill>
                  <a:srgbClr val="FF0000"/>
                </a:solidFill>
                <a:latin typeface="Ubuntu" panose="020B0504030602030204" pitchFamily="34" charset="0"/>
              </a:rPr>
              <a:t>46</a:t>
            </a:r>
            <a:r>
              <a:rPr lang="de-DE" sz="2400" b="1" kern="0" dirty="0" smtClean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de-DE" sz="2400" kern="0" dirty="0" smtClean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Projekte wurden gefördert!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74792" y="1767299"/>
            <a:ext cx="4958405" cy="1323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  <a:latin typeface="Ubuntu" panose="020B0504030602030204" pitchFamily="34" charset="0"/>
              </a:rPr>
              <a:t>29</a:t>
            </a: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Schulen </a:t>
            </a:r>
          </a:p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und Bildungseinrichtungen </a:t>
            </a:r>
          </a:p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haben teilgenommen!</a:t>
            </a:r>
          </a:p>
          <a:p>
            <a:endParaRPr lang="de-DE" sz="1400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274792" y="5075981"/>
            <a:ext cx="3744416" cy="1152128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/>
            <a:r>
              <a:rPr lang="de-DE" sz="2400" kern="0" smtClean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Knapp </a:t>
            </a:r>
            <a:r>
              <a:rPr lang="de-DE" sz="2400" b="1" kern="0" smtClean="0">
                <a:solidFill>
                  <a:srgbClr val="FF0000"/>
                </a:solidFill>
                <a:latin typeface="Ubuntu" panose="020B0504030602030204" pitchFamily="34" charset="0"/>
              </a:rPr>
              <a:t>1.334</a:t>
            </a:r>
            <a:r>
              <a:rPr lang="de-DE" sz="2400" b="1" kern="0" dirty="0" smtClean="0">
                <a:solidFill>
                  <a:srgbClr val="FF0000"/>
                </a:solidFill>
                <a:latin typeface="Ubuntu" panose="020B0504030602030204" pitchFamily="34" charset="0"/>
              </a:rPr>
              <a:t/>
            </a:r>
            <a:br>
              <a:rPr lang="de-DE" sz="2400" b="1" kern="0" dirty="0" smtClean="0">
                <a:solidFill>
                  <a:srgbClr val="FF0000"/>
                </a:solidFill>
                <a:latin typeface="Ubuntu" panose="020B0504030602030204" pitchFamily="34" charset="0"/>
              </a:rPr>
            </a:br>
            <a:r>
              <a:rPr lang="de-DE" sz="2400" kern="0" dirty="0" smtClean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Schülerinnen und Schüler </a:t>
            </a:r>
            <a:br>
              <a:rPr lang="de-DE" sz="2400" kern="0" dirty="0" smtClean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</a:br>
            <a:r>
              <a:rPr lang="de-DE" sz="2400" kern="0" dirty="0" smtClean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wurden erreicht!</a:t>
            </a:r>
          </a:p>
          <a:p>
            <a:pPr marL="0" indent="0"/>
            <a:endParaRPr lang="de-DE" sz="2400" kern="0" dirty="0" smtClean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48532" y="658254"/>
            <a:ext cx="6696075" cy="74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200"/>
              </a:spcAft>
              <a:buClrTx/>
              <a:buFontTx/>
              <a:buNone/>
            </a:pPr>
            <a:r>
              <a:rPr lang="de-DE" altLang="de-DE" sz="2400" b="1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Überblick zum Förderjahr </a:t>
            </a:r>
            <a:r>
              <a:rPr lang="de-DE" altLang="de-DE" sz="2400" b="1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2020</a:t>
            </a:r>
            <a:br>
              <a:rPr lang="de-DE" altLang="de-DE" sz="2400" b="1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</a:br>
            <a:endParaRPr lang="de-DE" altLang="de-DE" sz="2400" b="1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64" y="2583520"/>
            <a:ext cx="4170740" cy="2780493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7295609" y="5445615"/>
            <a:ext cx="947695" cy="206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©</a:t>
            </a:r>
            <a:r>
              <a:rPr lang="de-DE" sz="800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2020-zdi.NRW </a:t>
            </a:r>
            <a:endParaRPr lang="de-DE" sz="800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846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144463" y="144463"/>
            <a:ext cx="8280400" cy="1295400"/>
          </a:xfrm>
          <a:prstGeom prst="roundRect">
            <a:avLst>
              <a:gd name="adj" fmla="val 134"/>
            </a:avLst>
          </a:prstGeom>
          <a:solidFill>
            <a:srgbClr val="D7D2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44463" y="6911975"/>
            <a:ext cx="8280400" cy="503238"/>
          </a:xfrm>
          <a:prstGeom prst="roundRect">
            <a:avLst>
              <a:gd name="adj" fmla="val 12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6281"/>
          <a:stretch/>
        </p:blipFill>
        <p:spPr>
          <a:xfrm>
            <a:off x="8433409" y="366742"/>
            <a:ext cx="1608137" cy="850842"/>
          </a:xfrm>
          <a:prstGeom prst="rect">
            <a:avLst/>
          </a:prstGeom>
        </p:spPr>
      </p:pic>
      <p:sp>
        <p:nvSpPr>
          <p:cNvPr id="9" name="Foliennummernplatzhalter 3"/>
          <p:cNvSpPr>
            <a:spLocks noGrp="1"/>
          </p:cNvSpPr>
          <p:nvPr>
            <p:ph type="sldNum" idx="12"/>
          </p:nvPr>
        </p:nvSpPr>
        <p:spPr>
          <a:xfrm>
            <a:off x="9504808" y="6924928"/>
            <a:ext cx="332704" cy="514350"/>
          </a:xfrm>
        </p:spPr>
        <p:txBody>
          <a:bodyPr anchor="ctr" anchorCtr="0"/>
          <a:lstStyle/>
          <a:p>
            <a:pPr algn="ctr"/>
            <a:fld id="{EA0F3911-8185-4F48-B7A3-45E96D040AD8}" type="slidenum">
              <a:rPr lang="de-DE" altLang="de-DE" smtClean="0">
                <a:solidFill>
                  <a:schemeClr val="bg2">
                    <a:lumMod val="75000"/>
                  </a:schemeClr>
                </a:solidFill>
                <a:latin typeface="Ubuntu" panose="020B0504030602030204" pitchFamily="34" charset="0"/>
              </a:rPr>
              <a:pPr algn="ctr"/>
              <a:t>5</a:t>
            </a:fld>
            <a:endParaRPr lang="de-DE" altLang="de-DE" dirty="0">
              <a:solidFill>
                <a:schemeClr val="bg2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48532" y="658254"/>
            <a:ext cx="6696075" cy="74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200"/>
              </a:spcAft>
              <a:buClrTx/>
              <a:buFontTx/>
              <a:buNone/>
            </a:pPr>
            <a:r>
              <a:rPr lang="de-DE" altLang="de-DE" sz="2400" b="1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Geförderte Schulformen</a:t>
            </a:r>
            <a:br>
              <a:rPr lang="de-DE" altLang="de-DE" sz="2400" b="1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</a:br>
            <a:endParaRPr lang="de-DE" altLang="de-DE" sz="2000" b="1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1148801554"/>
              </p:ext>
            </p:extLst>
          </p:nvPr>
        </p:nvGraphicFramePr>
        <p:xfrm>
          <a:off x="215777" y="1619598"/>
          <a:ext cx="799288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96413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144463" y="144463"/>
            <a:ext cx="8280400" cy="1295400"/>
          </a:xfrm>
          <a:prstGeom prst="roundRect">
            <a:avLst>
              <a:gd name="adj" fmla="val 134"/>
            </a:avLst>
          </a:prstGeom>
          <a:solidFill>
            <a:srgbClr val="D7D2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de-DE" sz="2400" b="1" dirty="0" smtClean="0">
                <a:solidFill>
                  <a:schemeClr val="tx1"/>
                </a:solidFill>
                <a:latin typeface="Ubuntu" panose="020B0504030602030204" pitchFamily="34" charset="0"/>
              </a:rPr>
              <a:t/>
            </a:r>
            <a:br>
              <a:rPr lang="de-DE" sz="2400" b="1" dirty="0" smtClean="0">
                <a:solidFill>
                  <a:schemeClr val="tx1"/>
                </a:solidFill>
                <a:latin typeface="Ubuntu" panose="020B0504030602030204" pitchFamily="34" charset="0"/>
              </a:rPr>
            </a:br>
            <a:endParaRPr lang="de-DE" sz="2400" b="1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44463" y="6911975"/>
            <a:ext cx="8280400" cy="503238"/>
          </a:xfrm>
          <a:prstGeom prst="roundRect">
            <a:avLst>
              <a:gd name="adj" fmla="val 12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6281"/>
          <a:stretch/>
        </p:blipFill>
        <p:spPr>
          <a:xfrm>
            <a:off x="8433409" y="366742"/>
            <a:ext cx="1608137" cy="850842"/>
          </a:xfrm>
          <a:prstGeom prst="rect">
            <a:avLst/>
          </a:prstGeom>
        </p:spPr>
      </p:pic>
      <p:sp>
        <p:nvSpPr>
          <p:cNvPr id="8" name="Foliennummernplatzhalter 3"/>
          <p:cNvSpPr>
            <a:spLocks noGrp="1"/>
          </p:cNvSpPr>
          <p:nvPr>
            <p:ph type="sldNum" idx="12"/>
          </p:nvPr>
        </p:nvSpPr>
        <p:spPr>
          <a:xfrm>
            <a:off x="9504808" y="6924928"/>
            <a:ext cx="332704" cy="514350"/>
          </a:xfrm>
        </p:spPr>
        <p:txBody>
          <a:bodyPr anchor="ctr" anchorCtr="0"/>
          <a:lstStyle/>
          <a:p>
            <a:pPr algn="ctr"/>
            <a:fld id="{EA0F3911-8185-4F48-B7A3-45E96D040AD8}" type="slidenum">
              <a:rPr lang="de-DE" altLang="de-DE" smtClean="0">
                <a:solidFill>
                  <a:schemeClr val="bg2">
                    <a:lumMod val="75000"/>
                  </a:schemeClr>
                </a:solidFill>
                <a:latin typeface="Ubuntu" panose="020B0504030602030204" pitchFamily="34" charset="0"/>
              </a:rPr>
              <a:pPr algn="ctr"/>
              <a:t>6</a:t>
            </a:fld>
            <a:endParaRPr lang="de-DE" altLang="de-DE" dirty="0">
              <a:solidFill>
                <a:schemeClr val="bg2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955224" y="1779510"/>
            <a:ext cx="7410993" cy="4600575"/>
            <a:chOff x="908679" y="1348705"/>
            <a:chExt cx="7410993" cy="4600575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285" y="1348705"/>
              <a:ext cx="4838700" cy="460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AutoShape 11"/>
            <p:cNvSpPr>
              <a:spLocks noChangeArrowheads="1"/>
            </p:cNvSpPr>
            <p:nvPr/>
          </p:nvSpPr>
          <p:spPr bwMode="auto">
            <a:xfrm>
              <a:off x="5484750" y="1840193"/>
              <a:ext cx="1339755" cy="562942"/>
            </a:xfrm>
            <a:prstGeom prst="wedgeRectCallout">
              <a:avLst>
                <a:gd name="adj1" fmla="val -136413"/>
                <a:gd name="adj2" fmla="val 3577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dirty="0" smtClean="0">
                  <a:solidFill>
                    <a:schemeClr val="bg1">
                      <a:lumMod val="50000"/>
                    </a:schemeClr>
                  </a:solidFill>
                </a:rPr>
                <a:t>Kreisgymnasium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dirty="0" smtClean="0">
                  <a:solidFill>
                    <a:schemeClr val="bg1">
                      <a:lumMod val="50000"/>
                    </a:schemeClr>
                  </a:solidFill>
                </a:rPr>
                <a:t>2 Grundschulen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dirty="0" smtClean="0">
                  <a:solidFill>
                    <a:schemeClr val="bg1">
                      <a:lumMod val="50000"/>
                    </a:schemeClr>
                  </a:solidFill>
                </a:rPr>
                <a:t>Erfinderwerkstatt</a:t>
              </a:r>
              <a:endParaRPr lang="de-DE" altLang="de-DE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AutoShape 13"/>
            <p:cNvSpPr>
              <a:spLocks noChangeArrowheads="1"/>
            </p:cNvSpPr>
            <p:nvPr/>
          </p:nvSpPr>
          <p:spPr bwMode="auto">
            <a:xfrm>
              <a:off x="908679" y="3025618"/>
              <a:ext cx="1253956" cy="444121"/>
            </a:xfrm>
            <a:prstGeom prst="wedgeRectCallout">
              <a:avLst>
                <a:gd name="adj1" fmla="val 103986"/>
                <a:gd name="adj2" fmla="val -2188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dirty="0" smtClean="0">
                  <a:solidFill>
                    <a:schemeClr val="bg1">
                      <a:lumMod val="50000"/>
                    </a:schemeClr>
                  </a:solidFill>
                </a:rPr>
                <a:t>Gesamtschule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dirty="0" smtClean="0">
                  <a:solidFill>
                    <a:schemeClr val="bg1">
                      <a:lumMod val="50000"/>
                    </a:schemeClr>
                  </a:solidFill>
                </a:rPr>
                <a:t>Grundschule</a:t>
              </a:r>
              <a:endParaRPr lang="de-DE" altLang="de-DE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AutoShape 11"/>
            <p:cNvSpPr>
              <a:spLocks noChangeArrowheads="1"/>
            </p:cNvSpPr>
            <p:nvPr/>
          </p:nvSpPr>
          <p:spPr bwMode="auto">
            <a:xfrm>
              <a:off x="6697910" y="2572958"/>
              <a:ext cx="1392202" cy="908006"/>
            </a:xfrm>
            <a:prstGeom prst="wedgeRectCallout">
              <a:avLst>
                <a:gd name="adj1" fmla="val -183340"/>
                <a:gd name="adj2" fmla="val 651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dirty="0" smtClean="0">
                  <a:solidFill>
                    <a:schemeClr val="bg1">
                      <a:lumMod val="50000"/>
                    </a:schemeClr>
                  </a:solidFill>
                </a:rPr>
                <a:t>1 Gymnasium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dirty="0" smtClean="0">
                  <a:solidFill>
                    <a:schemeClr val="bg1">
                      <a:lumMod val="50000"/>
                    </a:schemeClr>
                  </a:solidFill>
                </a:rPr>
                <a:t>2 Gesamtschulen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dirty="0" smtClean="0">
                  <a:solidFill>
                    <a:schemeClr val="bg1">
                      <a:lumMod val="50000"/>
                    </a:schemeClr>
                  </a:solidFill>
                </a:rPr>
                <a:t>2 Realschulen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r>
                <a:rPr lang="de-DE" altLang="de-DE" sz="1200" dirty="0" smtClean="0">
                  <a:solidFill>
                    <a:schemeClr val="bg1">
                      <a:lumMod val="50000"/>
                    </a:schemeClr>
                  </a:solidFill>
                </a:rPr>
                <a:t> Grundschulen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dirty="0" smtClean="0">
                  <a:solidFill>
                    <a:schemeClr val="bg1">
                      <a:lumMod val="50000"/>
                    </a:schemeClr>
                  </a:solidFill>
                </a:rPr>
                <a:t>VHS</a:t>
              </a:r>
              <a:br>
                <a:rPr lang="de-DE" altLang="de-DE" sz="12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endParaRPr lang="de-DE" altLang="de-DE" sz="12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AutoShape 10"/>
            <p:cNvSpPr>
              <a:spLocks noChangeArrowheads="1"/>
            </p:cNvSpPr>
            <p:nvPr/>
          </p:nvSpPr>
          <p:spPr bwMode="auto">
            <a:xfrm>
              <a:off x="7078910" y="4043795"/>
              <a:ext cx="1240762" cy="420815"/>
            </a:xfrm>
            <a:prstGeom prst="wedgeRectCallout">
              <a:avLst>
                <a:gd name="adj1" fmla="val -75729"/>
                <a:gd name="adj2" fmla="val -910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dirty="0" smtClean="0">
                  <a:solidFill>
                    <a:schemeClr val="bg1">
                      <a:lumMod val="50000"/>
                    </a:schemeClr>
                  </a:solidFill>
                </a:rPr>
                <a:t>Gymnasium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dirty="0" smtClean="0">
                  <a:solidFill>
                    <a:schemeClr val="bg1">
                      <a:lumMod val="50000"/>
                    </a:schemeClr>
                  </a:solidFill>
                </a:rPr>
                <a:t>Gesamtschule</a:t>
              </a:r>
              <a:endParaRPr lang="de-DE" altLang="de-DE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AutoShape 7"/>
            <p:cNvSpPr>
              <a:spLocks noChangeArrowheads="1"/>
            </p:cNvSpPr>
            <p:nvPr/>
          </p:nvSpPr>
          <p:spPr bwMode="auto">
            <a:xfrm>
              <a:off x="1033327" y="4492115"/>
              <a:ext cx="1263958" cy="797760"/>
            </a:xfrm>
            <a:prstGeom prst="wedgeRectCallout">
              <a:avLst>
                <a:gd name="adj1" fmla="val 176071"/>
                <a:gd name="adj2" fmla="val -4709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dirty="0" smtClean="0">
                  <a:solidFill>
                    <a:schemeClr val="bg1">
                      <a:lumMod val="50000"/>
                    </a:schemeClr>
                  </a:solidFill>
                </a:rPr>
                <a:t>Gymnasium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dirty="0" smtClean="0">
                  <a:solidFill>
                    <a:schemeClr val="bg1">
                      <a:lumMod val="50000"/>
                    </a:schemeClr>
                  </a:solidFill>
                </a:rPr>
                <a:t>Gesamtschule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dirty="0" smtClean="0">
                  <a:solidFill>
                    <a:schemeClr val="bg1">
                      <a:lumMod val="50000"/>
                    </a:schemeClr>
                  </a:solidFill>
                </a:rPr>
                <a:t>Realschule</a:t>
              </a:r>
              <a:endParaRPr lang="de-DE" altLang="de-DE" sz="12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 dirty="0" smtClean="0">
                  <a:solidFill>
                    <a:schemeClr val="bg1">
                      <a:lumMod val="50000"/>
                    </a:schemeClr>
                  </a:solidFill>
                </a:rPr>
                <a:t>4 Grundschulen</a:t>
              </a:r>
            </a:p>
          </p:txBody>
        </p:sp>
      </p:grp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5303521" y="5868068"/>
            <a:ext cx="1320968" cy="222270"/>
          </a:xfrm>
          <a:prstGeom prst="wedgeRectCallout">
            <a:avLst>
              <a:gd name="adj1" fmla="val -51884"/>
              <a:gd name="adj2" fmla="val -36673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>
                <a:solidFill>
                  <a:schemeClr val="bg1">
                    <a:lumMod val="50000"/>
                  </a:schemeClr>
                </a:solidFill>
              </a:rPr>
              <a:t>Gesamtschule</a:t>
            </a: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729113" y="2680004"/>
            <a:ext cx="1282690" cy="288032"/>
          </a:xfrm>
          <a:prstGeom prst="wedgeRectCallout">
            <a:avLst>
              <a:gd name="adj1" fmla="val 101274"/>
              <a:gd name="adj2" fmla="val 3422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>
                <a:solidFill>
                  <a:schemeClr val="bg1">
                    <a:lumMod val="50000"/>
                  </a:schemeClr>
                </a:solidFill>
              </a:rPr>
              <a:t>Sekundarschule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748532" y="658254"/>
            <a:ext cx="6696075" cy="74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200"/>
              </a:spcAft>
              <a:buClrTx/>
              <a:buFontTx/>
              <a:buNone/>
            </a:pPr>
            <a:r>
              <a:rPr lang="de-DE" altLang="de-DE" sz="2400" b="1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29 Geförderte Schulen nach Orten</a:t>
            </a:r>
            <a:br>
              <a:rPr lang="de-DE" altLang="de-DE" sz="2400" b="1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</a:br>
            <a:endParaRPr lang="de-DE" altLang="de-DE" sz="2000" b="1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863848" y="4208178"/>
            <a:ext cx="1227638" cy="266422"/>
          </a:xfrm>
          <a:prstGeom prst="wedgeRectCallout">
            <a:avLst>
              <a:gd name="adj1" fmla="val 143202"/>
              <a:gd name="adj2" fmla="val -4488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>
                <a:solidFill>
                  <a:schemeClr val="bg1">
                    <a:lumMod val="50000"/>
                  </a:schemeClr>
                </a:solidFill>
              </a:rPr>
              <a:t>Gesamtschule</a:t>
            </a: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1724372" y="5996889"/>
            <a:ext cx="1519532" cy="255682"/>
          </a:xfrm>
          <a:prstGeom prst="wedgeRectCallout">
            <a:avLst>
              <a:gd name="adj1" fmla="val 113114"/>
              <a:gd name="adj2" fmla="val -6901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>
                <a:solidFill>
                  <a:schemeClr val="bg1">
                    <a:lumMod val="50000"/>
                  </a:schemeClr>
                </a:solidFill>
              </a:rPr>
              <a:t>Grundschulverbund</a:t>
            </a: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5060003" y="3226414"/>
            <a:ext cx="1234661" cy="265392"/>
          </a:xfrm>
          <a:prstGeom prst="wedgeRectCallout">
            <a:avLst>
              <a:gd name="adj1" fmla="val -75729"/>
              <a:gd name="adj2" fmla="val -910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>
                <a:solidFill>
                  <a:schemeClr val="bg1">
                    <a:lumMod val="50000"/>
                  </a:schemeClr>
                </a:solidFill>
              </a:rPr>
              <a:t>Gymnasium</a:t>
            </a:r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6093955" y="5065239"/>
            <a:ext cx="1357875" cy="270940"/>
          </a:xfrm>
          <a:prstGeom prst="wedgeRectCallout">
            <a:avLst>
              <a:gd name="adj1" fmla="val -77930"/>
              <a:gd name="adj2" fmla="val -16603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>
                <a:solidFill>
                  <a:schemeClr val="bg1">
                    <a:lumMod val="50000"/>
                  </a:schemeClr>
                </a:solidFill>
              </a:rPr>
              <a:t>Gesamtschule</a:t>
            </a:r>
            <a:endParaRPr lang="de-DE" alt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577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144463" y="144463"/>
            <a:ext cx="8280400" cy="1295400"/>
          </a:xfrm>
          <a:prstGeom prst="roundRect">
            <a:avLst>
              <a:gd name="adj" fmla="val 134"/>
            </a:avLst>
          </a:prstGeom>
          <a:solidFill>
            <a:srgbClr val="D7D2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44463" y="6911975"/>
            <a:ext cx="8280400" cy="503238"/>
          </a:xfrm>
          <a:prstGeom prst="roundRect">
            <a:avLst>
              <a:gd name="adj" fmla="val 12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6281"/>
          <a:stretch/>
        </p:blipFill>
        <p:spPr>
          <a:xfrm>
            <a:off x="8433409" y="366742"/>
            <a:ext cx="1608137" cy="850842"/>
          </a:xfrm>
          <a:prstGeom prst="rect">
            <a:avLst/>
          </a:prstGeom>
        </p:spPr>
      </p:pic>
      <p:sp>
        <p:nvSpPr>
          <p:cNvPr id="12" name="Foliennummernplatzhalter 3"/>
          <p:cNvSpPr>
            <a:spLocks noGrp="1"/>
          </p:cNvSpPr>
          <p:nvPr>
            <p:ph type="sldNum" idx="12"/>
          </p:nvPr>
        </p:nvSpPr>
        <p:spPr>
          <a:xfrm>
            <a:off x="9504808" y="6924928"/>
            <a:ext cx="332704" cy="514350"/>
          </a:xfrm>
        </p:spPr>
        <p:txBody>
          <a:bodyPr anchor="ctr" anchorCtr="0"/>
          <a:lstStyle/>
          <a:p>
            <a:pPr algn="ctr"/>
            <a:fld id="{EA0F3911-8185-4F48-B7A3-45E96D040AD8}" type="slidenum">
              <a:rPr lang="de-DE" altLang="de-DE" smtClean="0">
                <a:solidFill>
                  <a:schemeClr val="bg2">
                    <a:lumMod val="75000"/>
                  </a:schemeClr>
                </a:solidFill>
                <a:latin typeface="Ubuntu" panose="020B0504030602030204" pitchFamily="34" charset="0"/>
              </a:rPr>
              <a:pPr algn="ctr"/>
              <a:t>7</a:t>
            </a:fld>
            <a:endParaRPr lang="de-DE" altLang="de-DE" dirty="0">
              <a:solidFill>
                <a:schemeClr val="bg2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48532" y="658254"/>
            <a:ext cx="6696075" cy="74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200"/>
              </a:spcAft>
              <a:buClrTx/>
              <a:buFontTx/>
              <a:buNone/>
            </a:pPr>
            <a:r>
              <a:rPr lang="de-DE" altLang="de-DE" sz="2400" b="1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Beispielprojekte 2020</a:t>
            </a:r>
            <a:br>
              <a:rPr lang="de-DE" altLang="de-DE" sz="2400" b="1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</a:br>
            <a:r>
              <a:rPr lang="de-DE" altLang="de-DE" sz="2400" b="1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Gymnasium </a:t>
            </a:r>
            <a:r>
              <a:rPr lang="de-DE" altLang="de-DE" sz="2400" b="1" dirty="0" err="1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Schloß</a:t>
            </a:r>
            <a:r>
              <a:rPr lang="de-DE" altLang="de-DE" sz="2400" b="1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 Holte-Stukenbrock</a:t>
            </a:r>
            <a:endParaRPr lang="de-DE" altLang="de-DE" sz="2000" b="1" i="1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19807" y="1948724"/>
            <a:ext cx="8105056" cy="13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Die Weltraum-AG plant den Bau eines </a:t>
            </a:r>
            <a:r>
              <a:rPr lang="de-DE" dirty="0" err="1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Landerobotors</a:t>
            </a:r>
            <a:r>
              <a:rPr 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.</a:t>
            </a:r>
          </a:p>
          <a:p>
            <a:endParaRPr lang="de-DE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  <a:p>
            <a:r>
              <a:rPr 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Nachdem zwei Mal ein Wetterballon in die Stratosphäre gestartet wurde, ein Mal Raketen konstruiert wurden, die während des Fluges Messungen durchführten, soll jetzt ein Landeroboter gebaut werden.</a:t>
            </a:r>
            <a:endParaRPr lang="de-DE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693507"/>
            <a:ext cx="4232727" cy="2821818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4799687" y="3512442"/>
            <a:ext cx="4255892" cy="318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Basis </a:t>
            </a:r>
            <a:r>
              <a:rPr 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ist </a:t>
            </a:r>
            <a:r>
              <a:rPr 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ein so genannter </a:t>
            </a:r>
            <a:r>
              <a:rPr lang="de-DE" dirty="0" err="1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Multicopter</a:t>
            </a:r>
            <a:r>
              <a:rPr 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, </a:t>
            </a:r>
            <a:r>
              <a:rPr 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der u</a:t>
            </a:r>
            <a:r>
              <a:rPr 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. a</a:t>
            </a:r>
            <a:r>
              <a:rPr 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. mit frei programmierbarer Software auf </a:t>
            </a:r>
            <a:r>
              <a:rPr lang="de-DE" dirty="0" err="1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Linuxbasis</a:t>
            </a:r>
            <a:r>
              <a:rPr 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 gesteuert </a:t>
            </a:r>
            <a:r>
              <a:rPr 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wird. </a:t>
            </a:r>
            <a:r>
              <a:rPr 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Sensoren </a:t>
            </a:r>
            <a:r>
              <a:rPr 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befähigen </a:t>
            </a:r>
            <a:r>
              <a:rPr 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ihn</a:t>
            </a:r>
            <a:r>
              <a:rPr 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, </a:t>
            </a:r>
            <a:r>
              <a:rPr 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selbstständig an vorgegebenen Orten zu landen, auf Umweltbedingungen (Wind, Bäume, Hindernisse,...) zu reagieren und ggf. noch Messungen </a:t>
            </a:r>
            <a:r>
              <a:rPr 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durchzuführen.</a:t>
            </a:r>
          </a:p>
          <a:p>
            <a:endParaRPr lang="de-DE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  <a:p>
            <a:r>
              <a:rPr 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Die benötigten Sachmittel wurden aus dem Fonds finanziert.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431800" y="6592965"/>
            <a:ext cx="947695" cy="206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©</a:t>
            </a:r>
            <a:r>
              <a:rPr lang="de-DE" sz="800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2020-zdi.NRW </a:t>
            </a:r>
            <a:endParaRPr lang="de-DE" sz="800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76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144463" y="144463"/>
            <a:ext cx="8280400" cy="1295400"/>
          </a:xfrm>
          <a:prstGeom prst="roundRect">
            <a:avLst>
              <a:gd name="adj" fmla="val 134"/>
            </a:avLst>
          </a:prstGeom>
          <a:solidFill>
            <a:srgbClr val="D7D2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44463" y="6911975"/>
            <a:ext cx="8280400" cy="503238"/>
          </a:xfrm>
          <a:prstGeom prst="roundRect">
            <a:avLst>
              <a:gd name="adj" fmla="val 12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6281"/>
          <a:stretch/>
        </p:blipFill>
        <p:spPr>
          <a:xfrm>
            <a:off x="8433409" y="366742"/>
            <a:ext cx="1608137" cy="850842"/>
          </a:xfrm>
          <a:prstGeom prst="rect">
            <a:avLst/>
          </a:prstGeom>
        </p:spPr>
      </p:pic>
      <p:sp>
        <p:nvSpPr>
          <p:cNvPr id="12" name="Foliennummernplatzhalter 3"/>
          <p:cNvSpPr>
            <a:spLocks noGrp="1"/>
          </p:cNvSpPr>
          <p:nvPr>
            <p:ph type="sldNum" idx="12"/>
          </p:nvPr>
        </p:nvSpPr>
        <p:spPr>
          <a:xfrm>
            <a:off x="9504808" y="6924928"/>
            <a:ext cx="332704" cy="514350"/>
          </a:xfrm>
        </p:spPr>
        <p:txBody>
          <a:bodyPr anchor="ctr" anchorCtr="0"/>
          <a:lstStyle/>
          <a:p>
            <a:pPr algn="ctr"/>
            <a:fld id="{EA0F3911-8185-4F48-B7A3-45E96D040AD8}" type="slidenum">
              <a:rPr lang="de-DE" altLang="de-DE" smtClean="0">
                <a:solidFill>
                  <a:schemeClr val="bg2">
                    <a:lumMod val="75000"/>
                  </a:schemeClr>
                </a:solidFill>
                <a:latin typeface="Ubuntu" panose="020B0504030602030204" pitchFamily="34" charset="0"/>
              </a:rPr>
              <a:pPr algn="ctr"/>
              <a:t>8</a:t>
            </a:fld>
            <a:endParaRPr lang="de-DE" altLang="de-DE" dirty="0">
              <a:solidFill>
                <a:schemeClr val="bg2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48532" y="658254"/>
            <a:ext cx="6696075" cy="74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200"/>
              </a:spcAft>
              <a:buClrTx/>
              <a:buFontTx/>
              <a:buNone/>
            </a:pPr>
            <a:r>
              <a:rPr lang="de-DE" altLang="de-DE" sz="2400" b="1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Beispielprojekte 2020</a:t>
            </a:r>
            <a:br>
              <a:rPr lang="de-DE" altLang="de-DE" sz="2400" b="1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</a:br>
            <a:r>
              <a:rPr lang="de-DE" altLang="de-DE" sz="2400" b="1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Elly-Heuss-Knapp Realschule, Gütersloh</a:t>
            </a:r>
            <a:endParaRPr lang="de-DE" altLang="de-DE" sz="2000" b="1" i="1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59791" y="2088884"/>
            <a:ext cx="8012807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Die Schule plant im Informatik-Unterricht eine Unterrichtseinheit zum Thema 3D-Druck.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65967" y="3053047"/>
            <a:ext cx="5134496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Dort </a:t>
            </a:r>
            <a:r>
              <a:rPr 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sollen einfache Gebrauchsgegenstände designt und gedruckt werden. Dafür hat die Schule sich einen </a:t>
            </a:r>
            <a:r>
              <a:rPr lang="de-DE" dirty="0" err="1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Snapmaker</a:t>
            </a:r>
            <a:r>
              <a:rPr 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 2.0 </a:t>
            </a:r>
            <a:r>
              <a:rPr 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mit Unterstützung des MINT-Fonds angeschafft. </a:t>
            </a:r>
            <a:endParaRPr lang="de-DE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44" y="3105866"/>
            <a:ext cx="3744168" cy="2496112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59792" y="4355901"/>
            <a:ext cx="5038725" cy="13805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Dieses Gerät kann neben dem 3D-Druck auch Fräsen und Lasern. Auch diese Möglichkeiten sollen im Unterricht genutzt werden. </a:t>
            </a:r>
          </a:p>
          <a:p>
            <a:r>
              <a:rPr 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Im Jahr 2020 plant die Schule eine Errichtung eines Technikraumes. </a:t>
            </a:r>
          </a:p>
        </p:txBody>
      </p:sp>
      <p:sp>
        <p:nvSpPr>
          <p:cNvPr id="5" name="Rechteck 4"/>
          <p:cNvSpPr/>
          <p:nvPr/>
        </p:nvSpPr>
        <p:spPr>
          <a:xfrm>
            <a:off x="359791" y="5841927"/>
            <a:ext cx="8907277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Eine weitere Nutzung ergäbe sich in der Möglichkeit im Physikunterricht einfache Platinen für die Elektronik zu fräsen.</a:t>
            </a:r>
          </a:p>
        </p:txBody>
      </p:sp>
      <p:sp>
        <p:nvSpPr>
          <p:cNvPr id="13" name="Rechteck 12"/>
          <p:cNvSpPr/>
          <p:nvPr/>
        </p:nvSpPr>
        <p:spPr>
          <a:xfrm>
            <a:off x="8124817" y="5635076"/>
            <a:ext cx="947695" cy="206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©</a:t>
            </a:r>
            <a:r>
              <a:rPr lang="de-DE" sz="800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2020-zdi.NRW </a:t>
            </a:r>
            <a:endParaRPr lang="de-DE" sz="800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667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144463" y="144463"/>
            <a:ext cx="8280400" cy="1295400"/>
          </a:xfrm>
          <a:prstGeom prst="roundRect">
            <a:avLst>
              <a:gd name="adj" fmla="val 134"/>
            </a:avLst>
          </a:prstGeom>
          <a:solidFill>
            <a:srgbClr val="D7D2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44463" y="6911975"/>
            <a:ext cx="8280400" cy="503238"/>
          </a:xfrm>
          <a:prstGeom prst="roundRect">
            <a:avLst>
              <a:gd name="adj" fmla="val 12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6281"/>
          <a:stretch/>
        </p:blipFill>
        <p:spPr>
          <a:xfrm>
            <a:off x="8433409" y="366742"/>
            <a:ext cx="1608137" cy="850842"/>
          </a:xfrm>
          <a:prstGeom prst="rect">
            <a:avLst/>
          </a:prstGeom>
        </p:spPr>
      </p:pic>
      <p:sp>
        <p:nvSpPr>
          <p:cNvPr id="12" name="Foliennummernplatzhalter 3"/>
          <p:cNvSpPr>
            <a:spLocks noGrp="1"/>
          </p:cNvSpPr>
          <p:nvPr>
            <p:ph type="sldNum" idx="12"/>
          </p:nvPr>
        </p:nvSpPr>
        <p:spPr>
          <a:xfrm>
            <a:off x="9504808" y="6924928"/>
            <a:ext cx="332704" cy="514350"/>
          </a:xfrm>
        </p:spPr>
        <p:txBody>
          <a:bodyPr anchor="ctr" anchorCtr="0"/>
          <a:lstStyle/>
          <a:p>
            <a:pPr algn="ctr"/>
            <a:fld id="{EA0F3911-8185-4F48-B7A3-45E96D040AD8}" type="slidenum">
              <a:rPr lang="de-DE" altLang="de-DE" smtClean="0">
                <a:solidFill>
                  <a:schemeClr val="bg2">
                    <a:lumMod val="75000"/>
                  </a:schemeClr>
                </a:solidFill>
                <a:latin typeface="Ubuntu" panose="020B0504030602030204" pitchFamily="34" charset="0"/>
              </a:rPr>
              <a:pPr algn="ctr"/>
              <a:t>9</a:t>
            </a:fld>
            <a:endParaRPr lang="de-DE" altLang="de-DE" dirty="0">
              <a:solidFill>
                <a:schemeClr val="bg2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51637" y="662204"/>
            <a:ext cx="6696075" cy="110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1200"/>
              </a:spcAft>
              <a:buClrTx/>
              <a:buFontTx/>
              <a:buNone/>
            </a:pPr>
            <a:r>
              <a:rPr lang="de-DE" altLang="de-DE" sz="2400" b="1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Beispielprojekte 2020</a:t>
            </a:r>
            <a:br>
              <a:rPr lang="de-DE" altLang="de-DE" sz="2400" b="1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</a:br>
            <a:r>
              <a:rPr lang="de-DE" altLang="de-DE" sz="2400" b="1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Grundschule Lindenschule, Halle (Westf.)</a:t>
            </a:r>
          </a:p>
        </p:txBody>
      </p:sp>
      <p:sp>
        <p:nvSpPr>
          <p:cNvPr id="2" name="Rechteck 1"/>
          <p:cNvSpPr/>
          <p:nvPr/>
        </p:nvSpPr>
        <p:spPr>
          <a:xfrm>
            <a:off x="287784" y="1785098"/>
            <a:ext cx="7632848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Programmieren </a:t>
            </a:r>
            <a:r>
              <a:rPr 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der </a:t>
            </a:r>
            <a:r>
              <a:rPr lang="de-DE" dirty="0" err="1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Ozobot</a:t>
            </a:r>
            <a:r>
              <a:rPr 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 Roboter - analog mit Stiften und visuell/ browserbasiert mit ozoblockly.com/ </a:t>
            </a:r>
            <a:r>
              <a:rPr 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App</a:t>
            </a:r>
            <a:endParaRPr lang="de-DE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08" y="3024539"/>
            <a:ext cx="3505324" cy="233688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104209" y="2455765"/>
            <a:ext cx="4824536" cy="4214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Die </a:t>
            </a:r>
            <a:r>
              <a:rPr lang="de-DE" dirty="0" err="1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SuS</a:t>
            </a:r>
            <a:r>
              <a:rPr 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 entwickeln zu differenzierten Aufgabenstellungen </a:t>
            </a:r>
            <a:r>
              <a:rPr lang="de-DE" dirty="0" err="1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Problemlösestrate</a:t>
            </a:r>
            <a:r>
              <a:rPr 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-gien</a:t>
            </a:r>
            <a:r>
              <a:rPr 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, können eine algorithmische Sequenz erkennen, planen und diese durch Programmieren umsetzen.</a:t>
            </a:r>
          </a:p>
          <a:p>
            <a:endParaRPr lang="de-DE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  <a:p>
            <a:r>
              <a:rPr 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Sie nutzen mathematische und erlernen informatische Grundkenntnisse der Programmierung (Wenn - dann, Wiederholungsschleifen, Schritt für Schritt von der Blockprogrammierung zur englischen Programmiersprache). Zudem lernen sie den technischen Aufbau eines beweglichen Roboters kennen (Rollen, Sensoren, LED, Taster, Micro-Controller, etc</a:t>
            </a:r>
            <a:r>
              <a:rPr 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.).</a:t>
            </a:r>
            <a:endParaRPr lang="de-DE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08425" y="5993260"/>
            <a:ext cx="3456691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Aus Mitteln des MINT-Fonds </a:t>
            </a:r>
            <a:r>
              <a:rPr lang="de-DE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wurden </a:t>
            </a:r>
            <a:r>
              <a:rPr 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8 </a:t>
            </a:r>
            <a:r>
              <a:rPr lang="de-DE" dirty="0" err="1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Ozobots</a:t>
            </a:r>
            <a:r>
              <a:rPr lang="de-DE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 finanziert. </a:t>
            </a:r>
          </a:p>
        </p:txBody>
      </p:sp>
      <p:sp>
        <p:nvSpPr>
          <p:cNvPr id="13" name="Rechteck 12"/>
          <p:cNvSpPr/>
          <p:nvPr/>
        </p:nvSpPr>
        <p:spPr>
          <a:xfrm>
            <a:off x="384108" y="5391517"/>
            <a:ext cx="947695" cy="206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©</a:t>
            </a:r>
            <a:r>
              <a:rPr lang="de-DE" sz="800" dirty="0" smtClean="0">
                <a:solidFill>
                  <a:srgbClr val="666666"/>
                </a:solidFill>
                <a:latin typeface="Ubuntu" charset="0"/>
                <a:cs typeface="Courier New" pitchFamily="49" charset="0"/>
              </a:rPr>
              <a:t>2020-zdi.NRW </a:t>
            </a:r>
            <a:endParaRPr lang="de-DE" sz="800" dirty="0">
              <a:solidFill>
                <a:srgbClr val="666666"/>
              </a:solidFill>
              <a:latin typeface="Ubuntu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76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6012 zdi-PPT-Vorlage_b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16012 zdi-PPT-Vorlage_b</Template>
  <TotalTime>0</TotalTime>
  <Words>727</Words>
  <Application>Microsoft Office PowerPoint</Application>
  <PresentationFormat>Benutzerdefiniert</PresentationFormat>
  <Paragraphs>162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Arial Unicode MS</vt:lpstr>
      <vt:lpstr>Courier New</vt:lpstr>
      <vt:lpstr>Times New Roman</vt:lpstr>
      <vt:lpstr>Ubuntu</vt:lpstr>
      <vt:lpstr>16012 zdi-PPT-Vorlage_b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Kreis Gütersloh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Peschke, Julia</dc:creator>
  <cp:lastModifiedBy>Bünte, Kathrin</cp:lastModifiedBy>
  <cp:revision>443</cp:revision>
  <cp:lastPrinted>2019-01-21T09:14:14Z</cp:lastPrinted>
  <dcterms:created xsi:type="dcterms:W3CDTF">2016-12-21T08:20:48Z</dcterms:created>
  <dcterms:modified xsi:type="dcterms:W3CDTF">2021-07-12T10:47:25Z</dcterms:modified>
</cp:coreProperties>
</file>