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8"/>
  </p:notesMasterIdLst>
  <p:sldIdLst>
    <p:sldId id="2251" r:id="rId2"/>
    <p:sldId id="1750" r:id="rId3"/>
    <p:sldId id="2243" r:id="rId4"/>
    <p:sldId id="2242" r:id="rId5"/>
    <p:sldId id="2166" r:id="rId6"/>
    <p:sldId id="2121" r:id="rId7"/>
    <p:sldId id="2180" r:id="rId8"/>
    <p:sldId id="2012" r:id="rId9"/>
    <p:sldId id="2219" r:id="rId10"/>
    <p:sldId id="2206" r:id="rId11"/>
    <p:sldId id="2249" r:id="rId12"/>
    <p:sldId id="2218" r:id="rId13"/>
    <p:sldId id="2258" r:id="rId14"/>
    <p:sldId id="2234" r:id="rId15"/>
    <p:sldId id="2253" r:id="rId16"/>
    <p:sldId id="2259" r:id="rId17"/>
    <p:sldId id="2260" r:id="rId18"/>
    <p:sldId id="2256" r:id="rId19"/>
    <p:sldId id="2181" r:id="rId20"/>
    <p:sldId id="2117" r:id="rId21"/>
    <p:sldId id="2208" r:id="rId22"/>
    <p:sldId id="2205" r:id="rId23"/>
    <p:sldId id="2156" r:id="rId24"/>
    <p:sldId id="2109" r:id="rId25"/>
    <p:sldId id="2164" r:id="rId26"/>
    <p:sldId id="2159" r:id="rId27"/>
    <p:sldId id="2138" r:id="rId28"/>
    <p:sldId id="2142" r:id="rId29"/>
    <p:sldId id="2119" r:id="rId30"/>
    <p:sldId id="2125" r:id="rId31"/>
    <p:sldId id="2140" r:id="rId32"/>
    <p:sldId id="2141" r:id="rId33"/>
    <p:sldId id="2122" r:id="rId34"/>
    <p:sldId id="2132" r:id="rId35"/>
    <p:sldId id="2133" r:id="rId36"/>
    <p:sldId id="2134"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eren.weilmuenster" initials="s" lastIdx="1" clrIdx="0">
    <p:extLst>
      <p:ext uri="{19B8F6BF-5375-455C-9EA6-DF929625EA0E}">
        <p15:presenceInfo xmlns:p15="http://schemas.microsoft.com/office/powerpoint/2012/main" userId="S-1-5-21-1326801339-1794879939-4122377490-20914" providerId="AD"/>
      </p:ext>
    </p:extLst>
  </p:cmAuthor>
  <p:cmAuthor id="2" name="Georgia Boczkowski" initials="GB" lastIdx="6" clrIdx="1">
    <p:extLst>
      <p:ext uri="{19B8F6BF-5375-455C-9EA6-DF929625EA0E}">
        <p15:presenceInfo xmlns:p15="http://schemas.microsoft.com/office/powerpoint/2012/main" userId="S-1-5-21-1326801339-1794879939-4122377490-20906" providerId="AD"/>
      </p:ext>
    </p:extLst>
  </p:cmAuthor>
  <p:cmAuthor id="3" name="Julian Marsal" initials="JM" lastIdx="9" clrIdx="2">
    <p:extLst>
      <p:ext uri="{19B8F6BF-5375-455C-9EA6-DF929625EA0E}">
        <p15:presenceInfo xmlns:p15="http://schemas.microsoft.com/office/powerpoint/2012/main" userId="S-1-5-21-1326801339-1794879939-4122377490-20965" providerId="AD"/>
      </p:ext>
    </p:extLst>
  </p:cmAuthor>
  <p:cmAuthor id="4" name="Melanie Pätzelt" initials="MP" lastIdx="17" clrIdx="3">
    <p:extLst>
      <p:ext uri="{19B8F6BF-5375-455C-9EA6-DF929625EA0E}">
        <p15:presenceInfo xmlns:p15="http://schemas.microsoft.com/office/powerpoint/2012/main" userId="S-1-5-21-1326801339-1794879939-4122377490-209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DF3DD"/>
    <a:srgbClr val="EBF8EB"/>
    <a:srgbClr val="BDE8BE"/>
    <a:srgbClr val="022652"/>
    <a:srgbClr val="00243A"/>
    <a:srgbClr val="AFC3DA"/>
    <a:srgbClr val="008096"/>
    <a:srgbClr val="F0F7D0"/>
    <a:srgbClr val="E3EF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96374" autoAdjust="0"/>
  </p:normalViewPr>
  <p:slideViewPr>
    <p:cSldViewPr snapToGrid="0">
      <p:cViewPr varScale="1">
        <p:scale>
          <a:sx n="60" d="100"/>
          <a:sy n="60" d="100"/>
        </p:scale>
        <p:origin x="320" y="52"/>
      </p:cViewPr>
      <p:guideLst/>
    </p:cSldViewPr>
  </p:slideViewPr>
  <p:notesTextViewPr>
    <p:cViewPr>
      <p:scale>
        <a:sx n="1" d="1"/>
        <a:sy n="1" d="1"/>
      </p:scale>
      <p:origin x="0" y="0"/>
    </p:cViewPr>
  </p:notesTextViewPr>
  <p:sorterViewPr>
    <p:cViewPr>
      <p:scale>
        <a:sx n="70" d="100"/>
        <a:sy n="70" d="100"/>
      </p:scale>
      <p:origin x="0" y="-636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1-29T18:15:37.298" idx="4">
    <p:pos x="7167" y="709"/>
    <p:text>detaillierte Erläuterung darüber , wie es seine Strategie und sein Geschäftsmodell anpassen wird, um die Vereinbarkeit mit dem Übergang zu einer nachhaltigen Wirtschaft und der Begrenzung der Erderwärmung auf 1,5 °C im Einklang mit dem Übereinkommen von Paris (oder einem aktualisierten internationalen Klimaschutzübereinkommen) und dem Ziel, bis 2050 Klimaneutralität ohne oder mit einer begrenzten Überschreitung gemäß der Verordnung (EU) 2021/1119 (Europäisches Klimagesetz) zu erreichen, und gegebenenfalls, wie es seine Exposition gegenüber Kohle-, Öl- und Gastätigkeiten anzupassen gedenkt.</p:text>
    <p:extLst>
      <p:ext uri="{C676402C-5697-4E1C-873F-D02D1690AC5C}">
        <p15:threadingInfo xmlns:p15="http://schemas.microsoft.com/office/powerpoint/2012/main" timeZoneBias="-60"/>
      </p:ext>
    </p:extLst>
  </p:cm>
  <p:cm authorId="2" dt="2024-01-29T18:17:07.195" idx="5">
    <p:pos x="5496" y="1221"/>
    <p:text>Ziel, die Erderwärmung auf 1,5 °C zu begrenzen, als Angabe des Emissionsreduktionsziels des Unternehmens.
Die Angabe nach Absatz 16 Buchstabe a wird mit dem Folgen eines Pfades in Richtung 1,5 °C verglichen. Dieser Vergleich sollte entweder auf einem sektorspezifischen Dekarbonisierungspfad (falls für den Sektor des Unternehmens verfügbar) oder auf einem Szenario für die gesamte Wirtschaft beruhen, wobei dessen Grenzen bedacht werden müssen (d. h., es handelt sich um eine einfache Übertragung der Emissionsreduktionsziele von der staatlichen Ebene auf die Unternehmensebene). AR 2 sollte auch in Verbindung mit AR 26 und AR 27</p:text>
    <p:extLst>
      <p:ext uri="{C676402C-5697-4E1C-873F-D02D1690AC5C}">
        <p15:threadingInfo xmlns:p15="http://schemas.microsoft.com/office/powerpoint/2012/main" timeZoneBias="-60"/>
      </p:ext>
    </p:extLst>
  </p:cm>
  <p:cm authorId="2" dt="2024-01-29T18:21:44.648" idx="6">
    <p:pos x="1804" y="1923"/>
    <p:text>Bei der qualitativen Bewertung der potenziellen
eingeschlossender THG-Emissionen kann Unternehmen folgendes berücksichtigen:
a) die kumulierten eingeschlossenen Treibhausgasemissionen im Zusammenhang mit wichtigen Vermögenswerten ab dem Berichtsjahr bis 2030 und 2050 in Tonnen CO2-Äquivalent. Dies wird als Summe der geschätzten Scope-1- und Scope-2-Emissionen während der Einsatzdauer der wichtigsten aktiven und fest vorgesehenen Vermögenswerte bewertet. Die wichtigsten Vermögenswerte sind diejenigen, die sich im Eigentum oder unter der Kontrolle des Unternehmens befinden und aus bestehenden oder vorgesehenen Vermögenswerten (wie ortsgebundene oder mobile Anlagen, Einrichtungen und Ausrüstungen) bestehen, die Quellen erheblicher direkter oder energie-indirekter Treibhausgasemissionen sind. Fest vorgesehen sind die wichtigsten Vermögenswerte, die das Unternehmen in den nächsten fünf Jahren höchstwahrscheinlich einsetzen wird.
b) die kumulativen eingeschlossenen Treibhausgasemissionen im Zusammenhang mit den Treibhausgasemissionen verkaufter Produkte in der direkten Nutzungsphase in Tonnen CO2-Äquivalent, bewertet als Verkaufsmenge der Produkte im Berichtsjahr multipliziert mit der Summe der geschätzten direkten Treibhausgasemissionen in der Nutzungsphase während ihrer erwarteten Lebensdauer. Diese Anforderung gilt nur, wenn das Unternehmen die Scope-3-Kategorie „Verwendung verkaufter Produkte“ als wesentlich gemäß der Angabepflicht E1-6 in Absatz 51 ermittelt hat, und 
eine Erläuterung der Pläne zum Management (d. h. zur Umgestaltung, Stilllegung oder schrittweisen Einstellung) seiner treibhausgas- und energieintensiven Vermögenswerte und Produkte.</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1-29T18:15:37.298" idx="4">
    <p:pos x="7167" y="709"/>
    <p:text>detaillierte Erläuterung darüber , wie es seine Strategie und sein Geschäftsmodell anpassen wird, um die Vereinbarkeit mit dem Übergang zu einer nachhaltigen Wirtschaft und der Begrenzung der Erderwärmung auf 1,5 °C im Einklang mit dem Übereinkommen von Paris (oder einem aktualisierten internationalen Klimaschutzübereinkommen) und dem Ziel, bis 2050 Klimaneutralität ohne oder mit einer begrenzten Überschreitung gemäß der Verordnung (EU) 2021/1119 (Europäisches Klimagesetz) zu erreichen, und gegebenenfalls, wie es seine Exposition gegenüber Kohle-, Öl- und Gastätigkeiten anzupassen gedenkt.</p:text>
    <p:extLst>
      <p:ext uri="{C676402C-5697-4E1C-873F-D02D1690AC5C}">
        <p15:threadingInfo xmlns:p15="http://schemas.microsoft.com/office/powerpoint/2012/main" timeZoneBias="-60"/>
      </p:ext>
    </p:extLst>
  </p:cm>
  <p:cm authorId="2" dt="2024-01-29T18:17:07.195" idx="5">
    <p:pos x="5496" y="1221"/>
    <p:text>Ziel, die Erderwärmung auf 1,5 °C zu begrenzen, als Angabe des Emissionsreduktionsziels des Unternehmens.
Die Angabe nach Absatz 16 Buchstabe a wird mit dem Folgen eines Pfades in Richtung 1,5 °C verglichen. Dieser Vergleich sollte entweder auf einem sektorspezifischen Dekarbonisierungspfad (falls für den Sektor des Unternehmens verfügbar) oder auf einem Szenario für die gesamte Wirtschaft beruhen, wobei dessen Grenzen bedacht werden müssen (d. h., es handelt sich um eine einfache Übertragung der Emissionsreduktionsziele von der staatlichen Ebene auf die Unternehmensebene). AR 2 sollte auch in Verbindung mit AR 26 und AR 27</p:text>
    <p:extLst>
      <p:ext uri="{C676402C-5697-4E1C-873F-D02D1690AC5C}">
        <p15:threadingInfo xmlns:p15="http://schemas.microsoft.com/office/powerpoint/2012/main" timeZoneBias="-60"/>
      </p:ext>
    </p:extLst>
  </p:cm>
  <p:cm authorId="2" dt="2024-01-29T18:21:44.648" idx="6">
    <p:pos x="1804" y="1923"/>
    <p:text>Bei der qualitativen Bewertung der potenziellen
eingeschlossender THG-Emissionen kann Unternehmen folgendes berücksichtigen:
a) die kumulierten eingeschlossenen Treibhausgasemissionen im Zusammenhang mit wichtigen Vermögenswerten ab dem Berichtsjahr bis 2030 und 2050 in Tonnen CO2-Äquivalent. Dies wird als Summe der geschätzten Scope-1- und Scope-2-Emissionen während der Einsatzdauer der wichtigsten aktiven und fest vorgesehenen Vermögenswerte bewertet. Die wichtigsten Vermögenswerte sind diejenigen, die sich im Eigentum oder unter der Kontrolle des Unternehmens befinden und aus bestehenden oder vorgesehenen Vermögenswerten (wie ortsgebundene oder mobile Anlagen, Einrichtungen und Ausrüstungen) bestehen, die Quellen erheblicher direkter oder energie-indirekter Treibhausgasemissionen sind. Fest vorgesehen sind die wichtigsten Vermögenswerte, die das Unternehmen in den nächsten fünf Jahren höchstwahrscheinlich einsetzen wird.
b) die kumulativen eingeschlossenen Treibhausgasemissionen im Zusammenhang mit den Treibhausgasemissionen verkaufter Produkte in der direkten Nutzungsphase in Tonnen CO2-Äquivalent, bewertet als Verkaufsmenge der Produkte im Berichtsjahr multipliziert mit der Summe der geschätzten direkten Treibhausgasemissionen in der Nutzungsphase während ihrer erwarteten Lebensdauer. Diese Anforderung gilt nur, wenn das Unternehmen die Scope-3-Kategorie „Verwendung verkaufter Produkte“ als wesentlich gemäß der Angabepflicht E1-6 in Absatz 51 ermittelt hat, und 
eine Erläuterung der Pläne zum Management (d. h. zur Umgestaltung, Stilllegung oder schrittweisen Einstellung) seiner treibhausgas- und energieintensiven Vermögenswerte und Produkte.</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B106FF-889E-4470-9B9B-BFF316E6F536}" type="datetimeFigureOut">
              <a:rPr lang="bg-BG" smtClean="0"/>
              <a:t>29.1.2025 г.</a:t>
            </a:fld>
            <a:endParaRPr lang="bg-BG"/>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bg-BG"/>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EF94FD-44E3-48B8-973F-C9B1D6C1A505}" type="slidenum">
              <a:rPr lang="bg-BG" smtClean="0"/>
              <a:t>‹Nr.›</a:t>
            </a:fld>
            <a:endParaRPr lang="bg-BG"/>
          </a:p>
        </p:txBody>
      </p:sp>
    </p:spTree>
    <p:extLst>
      <p:ext uri="{BB962C8B-B14F-4D97-AF65-F5344CB8AC3E}">
        <p14:creationId xmlns:p14="http://schemas.microsoft.com/office/powerpoint/2010/main" val="898599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73E75CD-7ADE-4F1D-A3A7-07D28B8A8C80}" type="slidenum">
              <a:rPr lang="de-DE" smtClean="0">
                <a:solidFill>
                  <a:prstClr val="black"/>
                </a:solidFill>
              </a:rPr>
              <a:pPr/>
              <a:t>1</a:t>
            </a:fld>
            <a:endParaRPr lang="de-DE">
              <a:solidFill>
                <a:prstClr val="black"/>
              </a:solidFill>
            </a:endParaRPr>
          </a:p>
        </p:txBody>
      </p:sp>
    </p:spTree>
    <p:extLst>
      <p:ext uri="{BB962C8B-B14F-4D97-AF65-F5344CB8AC3E}">
        <p14:creationId xmlns:p14="http://schemas.microsoft.com/office/powerpoint/2010/main" val="3774940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382CB1-AD85-4C38-892D-F43F63E924F8}" type="slidenum">
              <a:rPr kumimoji="0" lang="bg-B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bg-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373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914400">
              <a:spcAft>
                <a:spcPts val="300"/>
              </a:spcAft>
              <a:defRPr/>
            </a:pPr>
            <a:endParaRPr lang="de-DE" sz="1600" dirty="0">
              <a:solidFill>
                <a:srgbClr val="00243A"/>
              </a:solidFill>
              <a:latin typeface="Segoe UI" panose="020B0502040204020203" pitchFamily="34" charset="0"/>
              <a:cs typeface="Segoe UI" panose="020B0502040204020203" pitchFamily="34" charset="0"/>
            </a:endParaRPr>
          </a:p>
        </p:txBody>
      </p:sp>
      <p:sp>
        <p:nvSpPr>
          <p:cNvPr id="4" name="Foliennummernplatzhalter 3"/>
          <p:cNvSpPr>
            <a:spLocks noGrp="1"/>
          </p:cNvSpPr>
          <p:nvPr>
            <p:ph type="sldNum" sz="quarter" idx="5"/>
          </p:nvPr>
        </p:nvSpPr>
        <p:spPr/>
        <p:txBody>
          <a:bodyPr/>
          <a:lstStyle/>
          <a:p>
            <a:fld id="{2E382CB1-AD85-4C38-892D-F43F63E924F8}" type="slidenum">
              <a:rPr lang="bg-BG" smtClean="0"/>
              <a:t>14</a:t>
            </a:fld>
            <a:endParaRPr lang="bg-BG"/>
          </a:p>
        </p:txBody>
      </p:sp>
    </p:spTree>
    <p:extLst>
      <p:ext uri="{BB962C8B-B14F-4D97-AF65-F5344CB8AC3E}">
        <p14:creationId xmlns:p14="http://schemas.microsoft.com/office/powerpoint/2010/main" val="1958813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914400">
              <a:spcAft>
                <a:spcPts val="300"/>
              </a:spcAft>
              <a:defRPr/>
            </a:pPr>
            <a:endParaRPr lang="de-DE" sz="1600" dirty="0">
              <a:solidFill>
                <a:srgbClr val="00243A"/>
              </a:solidFill>
              <a:latin typeface="Segoe UI" panose="020B0502040204020203" pitchFamily="34" charset="0"/>
              <a:cs typeface="Segoe UI" panose="020B0502040204020203" pitchFamily="34" charset="0"/>
            </a:endParaRPr>
          </a:p>
        </p:txBody>
      </p:sp>
      <p:sp>
        <p:nvSpPr>
          <p:cNvPr id="4" name="Foliennummernplatzhalter 3"/>
          <p:cNvSpPr>
            <a:spLocks noGrp="1"/>
          </p:cNvSpPr>
          <p:nvPr>
            <p:ph type="sldNum" sz="quarter" idx="5"/>
          </p:nvPr>
        </p:nvSpPr>
        <p:spPr/>
        <p:txBody>
          <a:bodyPr/>
          <a:lstStyle/>
          <a:p>
            <a:fld id="{2E382CB1-AD85-4C38-892D-F43F63E924F8}" type="slidenum">
              <a:rPr lang="bg-BG" smtClean="0"/>
              <a:t>15</a:t>
            </a:fld>
            <a:endParaRPr lang="bg-BG"/>
          </a:p>
        </p:txBody>
      </p:sp>
    </p:spTree>
    <p:extLst>
      <p:ext uri="{BB962C8B-B14F-4D97-AF65-F5344CB8AC3E}">
        <p14:creationId xmlns:p14="http://schemas.microsoft.com/office/powerpoint/2010/main" val="3613523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914400">
              <a:spcAft>
                <a:spcPts val="300"/>
              </a:spcAft>
              <a:defRPr/>
            </a:pPr>
            <a:endParaRPr lang="de-DE" sz="1600" dirty="0">
              <a:solidFill>
                <a:srgbClr val="00243A"/>
              </a:solidFill>
              <a:latin typeface="Segoe UI" panose="020B0502040204020203" pitchFamily="34" charset="0"/>
              <a:cs typeface="Segoe UI" panose="020B0502040204020203" pitchFamily="34" charset="0"/>
            </a:endParaRPr>
          </a:p>
        </p:txBody>
      </p:sp>
      <p:sp>
        <p:nvSpPr>
          <p:cNvPr id="4" name="Foliennummernplatzhalter 3"/>
          <p:cNvSpPr>
            <a:spLocks noGrp="1"/>
          </p:cNvSpPr>
          <p:nvPr>
            <p:ph type="sldNum" sz="quarter" idx="5"/>
          </p:nvPr>
        </p:nvSpPr>
        <p:spPr/>
        <p:txBody>
          <a:bodyPr/>
          <a:lstStyle/>
          <a:p>
            <a:fld id="{2E382CB1-AD85-4C38-892D-F43F63E924F8}" type="slidenum">
              <a:rPr lang="bg-BG" smtClean="0"/>
              <a:t>16</a:t>
            </a:fld>
            <a:endParaRPr lang="bg-BG"/>
          </a:p>
        </p:txBody>
      </p:sp>
    </p:spTree>
    <p:extLst>
      <p:ext uri="{BB962C8B-B14F-4D97-AF65-F5344CB8AC3E}">
        <p14:creationId xmlns:p14="http://schemas.microsoft.com/office/powerpoint/2010/main" val="75668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914400">
              <a:spcAft>
                <a:spcPts val="300"/>
              </a:spcAft>
              <a:defRPr/>
            </a:pPr>
            <a:endParaRPr lang="de-DE" sz="1600" dirty="0">
              <a:solidFill>
                <a:srgbClr val="00243A"/>
              </a:solidFill>
              <a:latin typeface="Segoe UI" panose="020B0502040204020203" pitchFamily="34" charset="0"/>
              <a:cs typeface="Segoe UI" panose="020B0502040204020203" pitchFamily="34" charset="0"/>
            </a:endParaRPr>
          </a:p>
        </p:txBody>
      </p:sp>
      <p:sp>
        <p:nvSpPr>
          <p:cNvPr id="4" name="Foliennummernplatzhalter 3"/>
          <p:cNvSpPr>
            <a:spLocks noGrp="1"/>
          </p:cNvSpPr>
          <p:nvPr>
            <p:ph type="sldNum" sz="quarter" idx="5"/>
          </p:nvPr>
        </p:nvSpPr>
        <p:spPr/>
        <p:txBody>
          <a:bodyPr/>
          <a:lstStyle/>
          <a:p>
            <a:fld id="{2E382CB1-AD85-4C38-892D-F43F63E924F8}" type="slidenum">
              <a:rPr lang="bg-BG" smtClean="0"/>
              <a:t>17</a:t>
            </a:fld>
            <a:endParaRPr lang="bg-BG"/>
          </a:p>
        </p:txBody>
      </p:sp>
    </p:spTree>
    <p:extLst>
      <p:ext uri="{BB962C8B-B14F-4D97-AF65-F5344CB8AC3E}">
        <p14:creationId xmlns:p14="http://schemas.microsoft.com/office/powerpoint/2010/main" val="2710527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defTabSz="914400">
              <a:spcAft>
                <a:spcPts val="300"/>
              </a:spcAft>
              <a:defRPr/>
            </a:pPr>
            <a:endParaRPr lang="de-DE" sz="1600" dirty="0">
              <a:solidFill>
                <a:srgbClr val="00243A"/>
              </a:solidFill>
              <a:latin typeface="Segoe UI" panose="020B0502040204020203" pitchFamily="34" charset="0"/>
              <a:cs typeface="Segoe UI" panose="020B0502040204020203" pitchFamily="34" charset="0"/>
            </a:endParaRPr>
          </a:p>
        </p:txBody>
      </p:sp>
      <p:sp>
        <p:nvSpPr>
          <p:cNvPr id="4" name="Foliennummernplatzhalter 3"/>
          <p:cNvSpPr>
            <a:spLocks noGrp="1"/>
          </p:cNvSpPr>
          <p:nvPr>
            <p:ph type="sldNum" sz="quarter" idx="5"/>
          </p:nvPr>
        </p:nvSpPr>
        <p:spPr/>
        <p:txBody>
          <a:bodyPr/>
          <a:lstStyle/>
          <a:p>
            <a:fld id="{2E382CB1-AD85-4C38-892D-F43F63E924F8}" type="slidenum">
              <a:rPr lang="bg-BG" smtClean="0"/>
              <a:t>18</a:t>
            </a:fld>
            <a:endParaRPr lang="bg-BG"/>
          </a:p>
        </p:txBody>
      </p:sp>
    </p:spTree>
    <p:extLst>
      <p:ext uri="{BB962C8B-B14F-4D97-AF65-F5344CB8AC3E}">
        <p14:creationId xmlns:p14="http://schemas.microsoft.com/office/powerpoint/2010/main" val="1792965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2639"/>
              </a:lnSpc>
            </a:pPr>
            <a:r>
              <a:rPr lang="en-US" sz="1200" dirty="0" err="1">
                <a:solidFill>
                  <a:srgbClr val="00243A"/>
                </a:solidFill>
                <a:latin typeface="Open Sauce"/>
              </a:rPr>
              <a:t>eine</a:t>
            </a:r>
            <a:r>
              <a:rPr lang="en-US" sz="1200" dirty="0">
                <a:solidFill>
                  <a:srgbClr val="00243A"/>
                </a:solidFill>
                <a:latin typeface="Open Sauce"/>
              </a:rPr>
              <a:t> Balance </a:t>
            </a:r>
            <a:r>
              <a:rPr lang="en-US" sz="1200" dirty="0" err="1">
                <a:solidFill>
                  <a:srgbClr val="00243A"/>
                </a:solidFill>
                <a:latin typeface="Open Sauce"/>
              </a:rPr>
              <a:t>zwischen</a:t>
            </a:r>
            <a:r>
              <a:rPr lang="en-US" sz="1200" dirty="0">
                <a:solidFill>
                  <a:srgbClr val="00243A"/>
                </a:solidFill>
                <a:latin typeface="Open Sauce"/>
              </a:rPr>
              <a:t> </a:t>
            </a:r>
            <a:r>
              <a:rPr lang="en-US" sz="1200" dirty="0" err="1">
                <a:solidFill>
                  <a:srgbClr val="00243A"/>
                </a:solidFill>
                <a:latin typeface="Open Sauce"/>
              </a:rPr>
              <a:t>Konformität</a:t>
            </a:r>
            <a:r>
              <a:rPr lang="en-US" sz="1200" dirty="0">
                <a:solidFill>
                  <a:srgbClr val="00243A"/>
                </a:solidFill>
                <a:latin typeface="Open Sauce"/>
              </a:rPr>
              <a:t> und </a:t>
            </a:r>
            <a:r>
              <a:rPr lang="en-US" sz="1200" dirty="0" err="1">
                <a:solidFill>
                  <a:srgbClr val="00243A"/>
                </a:solidFill>
                <a:latin typeface="Open Sauce"/>
              </a:rPr>
              <a:t>Pragmatismus</a:t>
            </a:r>
            <a:r>
              <a:rPr lang="en-US" sz="1200" dirty="0">
                <a:solidFill>
                  <a:srgbClr val="00243A"/>
                </a:solidFill>
                <a:latin typeface="Open Sauce"/>
              </a:rPr>
              <a:t> </a:t>
            </a:r>
            <a:r>
              <a:rPr lang="en-US" sz="1200" dirty="0" err="1">
                <a:solidFill>
                  <a:srgbClr val="00243A"/>
                </a:solidFill>
                <a:latin typeface="Open Sauce"/>
              </a:rPr>
              <a:t>anstrebt</a:t>
            </a:r>
            <a:r>
              <a:rPr lang="en-US" sz="1200" dirty="0">
                <a:solidFill>
                  <a:srgbClr val="00243A"/>
                </a:solidFill>
                <a:latin typeface="Open Sauce"/>
              </a:rPr>
              <a:t>.</a:t>
            </a:r>
          </a:p>
        </p:txBody>
      </p:sp>
      <p:sp>
        <p:nvSpPr>
          <p:cNvPr id="4" name="Foliennummernplatzhalter 3"/>
          <p:cNvSpPr>
            <a:spLocks noGrp="1"/>
          </p:cNvSpPr>
          <p:nvPr>
            <p:ph type="sldNum" sz="quarter" idx="5"/>
          </p:nvPr>
        </p:nvSpPr>
        <p:spPr/>
        <p:txBody>
          <a:bodyPr/>
          <a:lstStyle/>
          <a:p>
            <a:fld id="{E77C470E-13C0-4578-9325-60CB733A52D4}" type="slidenum">
              <a:rPr lang="bg-BG" smtClean="0"/>
              <a:t>22</a:t>
            </a:fld>
            <a:endParaRPr lang="bg-BG"/>
          </a:p>
        </p:txBody>
      </p:sp>
    </p:spTree>
    <p:extLst>
      <p:ext uri="{BB962C8B-B14F-4D97-AF65-F5344CB8AC3E}">
        <p14:creationId xmlns:p14="http://schemas.microsoft.com/office/powerpoint/2010/main" val="3426612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baseline="0" dirty="0">
                <a:solidFill>
                  <a:schemeClr val="tx1"/>
                </a:solidFill>
                <a:latin typeface="+mn-lt"/>
                <a:ea typeface="+mn-ea"/>
                <a:cs typeface="+mn-cs"/>
              </a:rPr>
              <a:t>Die wichtigsten direkten Faktoren für den Wandel der biologischen Vielfalt und der Ökosysteme sind Klimawandel, </a:t>
            </a:r>
            <a:r>
              <a:rPr lang="de-DE" sz="1200" b="1" i="1" u="none" strike="noStrike" kern="1200" baseline="0" dirty="0">
                <a:solidFill>
                  <a:schemeClr val="tx1"/>
                </a:solidFill>
                <a:latin typeface="+mn-lt"/>
                <a:ea typeface="+mn-ea"/>
                <a:cs typeface="+mn-cs"/>
              </a:rPr>
              <a:t>Umweltverschmutzung</a:t>
            </a:r>
            <a:r>
              <a:rPr lang="de-DE" sz="1200" b="0" i="0" u="none" strike="noStrike" kern="1200" baseline="0" dirty="0">
                <a:solidFill>
                  <a:schemeClr val="tx1"/>
                </a:solidFill>
                <a:latin typeface="+mn-lt"/>
                <a:ea typeface="+mn-ea"/>
                <a:cs typeface="+mn-cs"/>
              </a:rPr>
              <a:t>, Landnutzungsänderungen, Änderungen der </a:t>
            </a:r>
            <a:r>
              <a:rPr lang="de-DE" sz="1200" b="1" i="1" u="none" strike="noStrike" kern="1200" baseline="0" dirty="0">
                <a:solidFill>
                  <a:schemeClr val="tx1"/>
                </a:solidFill>
                <a:latin typeface="+mn-lt"/>
                <a:ea typeface="+mn-ea"/>
                <a:cs typeface="+mn-cs"/>
              </a:rPr>
              <a:t>Süßwasser</a:t>
            </a:r>
            <a:r>
              <a:rPr lang="de-DE" sz="1200" b="0" i="0" u="none" strike="noStrike" kern="1200" baseline="0" dirty="0">
                <a:solidFill>
                  <a:schemeClr val="tx1"/>
                </a:solidFill>
                <a:latin typeface="+mn-lt"/>
                <a:ea typeface="+mn-ea"/>
                <a:cs typeface="+mn-cs"/>
              </a:rPr>
              <a:t>- und Meeresnutzung, die direkte Ausbeutung von Organismen und invasive gebietsfremde Arten. Mit Ausnahme des Klimawandels (ESRS E1) und der Umweltverschmutzung (ESRS E2) werden diese Faktoren von diesem Standard erfasst. </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Zu E5: einschließlich der durch </a:t>
            </a:r>
            <a:r>
              <a:rPr lang="de-DE" sz="1200" b="1" i="1" u="none" strike="noStrike" kern="1200" baseline="0" dirty="0">
                <a:solidFill>
                  <a:schemeClr val="tx1"/>
                </a:solidFill>
                <a:latin typeface="+mn-lt"/>
                <a:ea typeface="+mn-ea"/>
                <a:cs typeface="+mn-cs"/>
              </a:rPr>
              <a:t>Abfälle </a:t>
            </a:r>
            <a:r>
              <a:rPr lang="de-DE" sz="1200" b="0" i="0" u="none" strike="noStrike" kern="1200" baseline="0" dirty="0">
                <a:solidFill>
                  <a:schemeClr val="tx1"/>
                </a:solidFill>
                <a:latin typeface="+mn-lt"/>
                <a:ea typeface="+mn-ea"/>
                <a:cs typeface="+mn-cs"/>
              </a:rPr>
              <a:t>verursachten Umweltverschmutzung</a:t>
            </a:r>
          </a:p>
        </p:txBody>
      </p:sp>
      <p:sp>
        <p:nvSpPr>
          <p:cNvPr id="4" name="Foliennummernplatzhalter 3"/>
          <p:cNvSpPr>
            <a:spLocks noGrp="1"/>
          </p:cNvSpPr>
          <p:nvPr>
            <p:ph type="sldNum" sz="quarter" idx="5"/>
          </p:nvPr>
        </p:nvSpPr>
        <p:spPr/>
        <p:txBody>
          <a:bodyPr/>
          <a:lstStyle/>
          <a:p>
            <a:fld id="{2E382CB1-AD85-4C38-892D-F43F63E924F8}" type="slidenum">
              <a:rPr lang="bg-BG" smtClean="0"/>
              <a:t>23</a:t>
            </a:fld>
            <a:endParaRPr lang="bg-BG"/>
          </a:p>
        </p:txBody>
      </p:sp>
    </p:spTree>
    <p:extLst>
      <p:ext uri="{BB962C8B-B14F-4D97-AF65-F5344CB8AC3E}">
        <p14:creationId xmlns:p14="http://schemas.microsoft.com/office/powerpoint/2010/main" val="1313641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bg-BG" dirty="0"/>
          </a:p>
        </p:txBody>
      </p:sp>
      <p:sp>
        <p:nvSpPr>
          <p:cNvPr id="4" name="Foliennummernplatzhalter 3"/>
          <p:cNvSpPr>
            <a:spLocks noGrp="1"/>
          </p:cNvSpPr>
          <p:nvPr>
            <p:ph type="sldNum" sz="quarter" idx="5"/>
          </p:nvPr>
        </p:nvSpPr>
        <p:spPr/>
        <p:txBody>
          <a:bodyPr/>
          <a:lstStyle/>
          <a:p>
            <a:fld id="{44390832-070E-47C6-A221-18CB29A7AF14}" type="slidenum">
              <a:rPr lang="de-DE" smtClean="0"/>
              <a:t>24</a:t>
            </a:fld>
            <a:endParaRPr lang="de-DE"/>
          </a:p>
        </p:txBody>
      </p:sp>
    </p:spTree>
    <p:extLst>
      <p:ext uri="{BB962C8B-B14F-4D97-AF65-F5344CB8AC3E}">
        <p14:creationId xmlns:p14="http://schemas.microsoft.com/office/powerpoint/2010/main" val="4069472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Maßnahmen zur Verhinderung, Minderung oder Behebung der (tats./</a:t>
            </a:r>
            <a:r>
              <a:rPr lang="de-DE" dirty="0" err="1"/>
              <a:t>pot</a:t>
            </a:r>
            <a:r>
              <a:rPr lang="de-DE" dirty="0"/>
              <a:t>.) Auswirkungen</a:t>
            </a:r>
          </a:p>
          <a:p>
            <a:r>
              <a:rPr lang="de-DE" dirty="0"/>
              <a:t>Maßnahmen zum Umgang mit Risiken und Chancen</a:t>
            </a:r>
          </a:p>
        </p:txBody>
      </p:sp>
      <p:sp>
        <p:nvSpPr>
          <p:cNvPr id="4" name="Foliennummernplatzhalter 3"/>
          <p:cNvSpPr>
            <a:spLocks noGrp="1"/>
          </p:cNvSpPr>
          <p:nvPr>
            <p:ph type="sldNum" sz="quarter" idx="5"/>
          </p:nvPr>
        </p:nvSpPr>
        <p:spPr/>
        <p:txBody>
          <a:bodyPr/>
          <a:lstStyle/>
          <a:p>
            <a:fld id="{2E382CB1-AD85-4C38-892D-F43F63E924F8}" type="slidenum">
              <a:rPr lang="bg-BG" smtClean="0"/>
              <a:t>25</a:t>
            </a:fld>
            <a:endParaRPr lang="bg-BG"/>
          </a:p>
        </p:txBody>
      </p:sp>
    </p:spTree>
    <p:extLst>
      <p:ext uri="{BB962C8B-B14F-4D97-AF65-F5344CB8AC3E}">
        <p14:creationId xmlns:p14="http://schemas.microsoft.com/office/powerpoint/2010/main" val="4015598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D45B1-2B84-49B3-8EAA-965F443CF34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93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Strategie:</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Das Unternehmen gibt an, inwieweit die folgenden Bereiche in seinen </a:t>
            </a:r>
            <a:r>
              <a:rPr lang="de-DE" sz="1200" b="1" i="1" u="none" strike="noStrike" kern="1200" baseline="0" dirty="0">
                <a:solidFill>
                  <a:schemeClr val="tx1"/>
                </a:solidFill>
                <a:latin typeface="+mn-lt"/>
                <a:ea typeface="+mn-ea"/>
                <a:cs typeface="+mn-cs"/>
              </a:rPr>
              <a:t>Strategien </a:t>
            </a:r>
            <a:r>
              <a:rPr lang="de-DE" sz="1200" b="0" i="0" u="none" strike="noStrike" kern="1200" baseline="0" dirty="0">
                <a:solidFill>
                  <a:schemeClr val="tx1"/>
                </a:solidFill>
                <a:latin typeface="+mn-lt"/>
                <a:ea typeface="+mn-ea"/>
                <a:cs typeface="+mn-cs"/>
              </a:rPr>
              <a:t>Berücksichtigung finden: </a:t>
            </a:r>
          </a:p>
          <a:p>
            <a:r>
              <a:rPr lang="de-DE" sz="1200" b="0" i="0" u="none" strike="noStrike" kern="1200" baseline="0" dirty="0">
                <a:solidFill>
                  <a:schemeClr val="tx1"/>
                </a:solidFill>
                <a:latin typeface="+mn-lt"/>
                <a:ea typeface="+mn-ea"/>
                <a:cs typeface="+mn-cs"/>
              </a:rPr>
              <a:t>a) Klimaschutz, </a:t>
            </a:r>
          </a:p>
          <a:p>
            <a:r>
              <a:rPr lang="de-DE" sz="1200" b="0" i="0" u="none" strike="noStrike" kern="1200" baseline="0" dirty="0">
                <a:solidFill>
                  <a:schemeClr val="tx1"/>
                </a:solidFill>
                <a:latin typeface="+mn-lt"/>
                <a:ea typeface="+mn-ea"/>
                <a:cs typeface="+mn-cs"/>
              </a:rPr>
              <a:t>b) Anpassung an den Klimawandel, </a:t>
            </a:r>
          </a:p>
          <a:p>
            <a:r>
              <a:rPr lang="de-DE" sz="1200" b="0" i="0" u="none" strike="noStrike" kern="1200" baseline="0" dirty="0">
                <a:solidFill>
                  <a:schemeClr val="tx1"/>
                </a:solidFill>
                <a:latin typeface="+mn-lt"/>
                <a:ea typeface="+mn-ea"/>
                <a:cs typeface="+mn-cs"/>
              </a:rPr>
              <a:t>c) Energieeffizienz, </a:t>
            </a:r>
          </a:p>
          <a:p>
            <a:r>
              <a:rPr lang="de-DE" sz="1200" b="0" i="0" u="none" strike="noStrike" kern="1200" baseline="0" dirty="0">
                <a:solidFill>
                  <a:schemeClr val="tx1"/>
                </a:solidFill>
                <a:latin typeface="+mn-lt"/>
                <a:ea typeface="+mn-ea"/>
                <a:cs typeface="+mn-cs"/>
              </a:rPr>
              <a:t>d) Einsatz </a:t>
            </a:r>
            <a:r>
              <a:rPr lang="de-DE" sz="1200" b="1" i="1" u="none" strike="noStrike" kern="1200" baseline="0" dirty="0">
                <a:solidFill>
                  <a:schemeClr val="tx1"/>
                </a:solidFill>
                <a:latin typeface="+mn-lt"/>
                <a:ea typeface="+mn-ea"/>
                <a:cs typeface="+mn-cs"/>
              </a:rPr>
              <a:t>erneuerbarer Energien </a:t>
            </a:r>
            <a:r>
              <a:rPr lang="de-DE" sz="1200" b="0" i="0" u="none" strike="noStrike" kern="1200" baseline="0" dirty="0">
                <a:solidFill>
                  <a:schemeClr val="tx1"/>
                </a:solidFill>
                <a:latin typeface="+mn-lt"/>
                <a:ea typeface="+mn-ea"/>
                <a:cs typeface="+mn-cs"/>
              </a:rPr>
              <a:t>und </a:t>
            </a:r>
          </a:p>
          <a:p>
            <a:r>
              <a:rPr lang="de-DE" sz="1200" b="0" i="0" u="none" strike="noStrike" kern="1200" baseline="0" dirty="0">
                <a:solidFill>
                  <a:schemeClr val="tx1"/>
                </a:solidFill>
                <a:latin typeface="+mn-lt"/>
                <a:ea typeface="+mn-ea"/>
                <a:cs typeface="+mn-cs"/>
              </a:rPr>
              <a:t>e) Sonstige </a:t>
            </a:r>
          </a:p>
          <a:p>
            <a:endParaRPr lang="de-DE" sz="1200" b="0" i="0" u="none" strike="noStrike" kern="1200" baseline="0" dirty="0">
              <a:solidFill>
                <a:schemeClr val="tx1"/>
              </a:solidFill>
              <a:latin typeface="+mn-lt"/>
              <a:ea typeface="+mn-ea"/>
              <a:cs typeface="+mn-cs"/>
            </a:endParaRPr>
          </a:p>
          <a:p>
            <a:r>
              <a:rPr lang="de-DE" sz="1200" b="0" i="0" u="none" strike="noStrike" kern="1200" baseline="0" dirty="0">
                <a:solidFill>
                  <a:schemeClr val="tx1"/>
                </a:solidFill>
                <a:latin typeface="+mn-lt"/>
                <a:ea typeface="+mn-ea"/>
                <a:cs typeface="+mn-cs"/>
              </a:rPr>
              <a:t>Maßnahmen = Minderungsmaßnahmen = </a:t>
            </a:r>
            <a:r>
              <a:rPr lang="de-DE" sz="1200" b="0" i="0" u="none" strike="noStrike" kern="1200" baseline="0" dirty="0" err="1">
                <a:solidFill>
                  <a:schemeClr val="tx1"/>
                </a:solidFill>
                <a:latin typeface="+mn-lt"/>
                <a:ea typeface="+mn-ea"/>
                <a:cs typeface="+mn-cs"/>
              </a:rPr>
              <a:t>Dekarbonisierungshebel</a:t>
            </a:r>
            <a:endParaRPr lang="de-DE" sz="1200" b="0" i="0" u="none" strike="noStrike" kern="1200" baseline="0" dirty="0">
              <a:solidFill>
                <a:schemeClr val="tx1"/>
              </a:solidFill>
              <a:latin typeface="+mn-lt"/>
              <a:ea typeface="+mn-ea"/>
              <a:cs typeface="+mn-cs"/>
            </a:endParaRPr>
          </a:p>
          <a:p>
            <a:r>
              <a:rPr lang="de-DE" dirty="0"/>
              <a:t>Maßnahmen zur Verhinderung, Minderung oder Behebung der (tats./</a:t>
            </a:r>
            <a:r>
              <a:rPr lang="de-DE" dirty="0" err="1"/>
              <a:t>pot</a:t>
            </a:r>
            <a:r>
              <a:rPr lang="de-DE" dirty="0"/>
              <a:t>.) Auswirkungen</a:t>
            </a:r>
          </a:p>
          <a:p>
            <a:r>
              <a:rPr lang="de-DE" dirty="0"/>
              <a:t>Maßnahmen zum Umgang mit Risiken und Chancen</a:t>
            </a:r>
          </a:p>
        </p:txBody>
      </p:sp>
      <p:sp>
        <p:nvSpPr>
          <p:cNvPr id="4" name="Foliennummernplatzhalter 3"/>
          <p:cNvSpPr>
            <a:spLocks noGrp="1"/>
          </p:cNvSpPr>
          <p:nvPr>
            <p:ph type="sldNum" sz="quarter" idx="5"/>
          </p:nvPr>
        </p:nvSpPr>
        <p:spPr/>
        <p:txBody>
          <a:bodyPr/>
          <a:lstStyle/>
          <a:p>
            <a:fld id="{2E382CB1-AD85-4C38-892D-F43F63E924F8}" type="slidenum">
              <a:rPr lang="bg-BG" smtClean="0"/>
              <a:t>26</a:t>
            </a:fld>
            <a:endParaRPr lang="bg-BG"/>
          </a:p>
        </p:txBody>
      </p:sp>
    </p:spTree>
    <p:extLst>
      <p:ext uri="{BB962C8B-B14F-4D97-AF65-F5344CB8AC3E}">
        <p14:creationId xmlns:p14="http://schemas.microsoft.com/office/powerpoint/2010/main" val="1952674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https://www.din.de/resource/blob/965864/64bba271026fa93beaa4b99abe9733af/normungslandkarte-nachhaltigkeitsberichterstattung-data.pdf </a:t>
            </a:r>
            <a:endParaRPr lang="bg-BG" dirty="0"/>
          </a:p>
        </p:txBody>
      </p:sp>
      <p:sp>
        <p:nvSpPr>
          <p:cNvPr id="4" name="Foliennummernplatzhalter 3"/>
          <p:cNvSpPr>
            <a:spLocks noGrp="1"/>
          </p:cNvSpPr>
          <p:nvPr>
            <p:ph type="sldNum" sz="quarter" idx="5"/>
          </p:nvPr>
        </p:nvSpPr>
        <p:spPr/>
        <p:txBody>
          <a:bodyPr/>
          <a:lstStyle/>
          <a:p>
            <a:fld id="{44390832-070E-47C6-A221-18CB29A7AF14}" type="slidenum">
              <a:rPr lang="de-DE" smtClean="0"/>
              <a:t>27</a:t>
            </a:fld>
            <a:endParaRPr lang="de-DE"/>
          </a:p>
        </p:txBody>
      </p:sp>
    </p:spTree>
    <p:extLst>
      <p:ext uri="{BB962C8B-B14F-4D97-AF65-F5344CB8AC3E}">
        <p14:creationId xmlns:p14="http://schemas.microsoft.com/office/powerpoint/2010/main" val="2160866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https://www.din.de/resource/blob/965864/64bba271026fa93beaa4b99abe9733af/normungslandkarte-nachhaltigkeitsberichterstattung-data.pdf</a:t>
            </a:r>
            <a:endParaRPr lang="bg-BG" dirty="0"/>
          </a:p>
        </p:txBody>
      </p:sp>
      <p:sp>
        <p:nvSpPr>
          <p:cNvPr id="4" name="Foliennummernplatzhalter 3"/>
          <p:cNvSpPr>
            <a:spLocks noGrp="1"/>
          </p:cNvSpPr>
          <p:nvPr>
            <p:ph type="sldNum" sz="quarter" idx="5"/>
          </p:nvPr>
        </p:nvSpPr>
        <p:spPr/>
        <p:txBody>
          <a:bodyPr/>
          <a:lstStyle/>
          <a:p>
            <a:fld id="{44390832-070E-47C6-A221-18CB29A7AF14}" type="slidenum">
              <a:rPr lang="de-DE" smtClean="0"/>
              <a:t>28</a:t>
            </a:fld>
            <a:endParaRPr lang="de-DE"/>
          </a:p>
        </p:txBody>
      </p:sp>
    </p:spTree>
    <p:extLst>
      <p:ext uri="{BB962C8B-B14F-4D97-AF65-F5344CB8AC3E}">
        <p14:creationId xmlns:p14="http://schemas.microsoft.com/office/powerpoint/2010/main" val="3309522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bg-BG" dirty="0"/>
          </a:p>
        </p:txBody>
      </p:sp>
      <p:sp>
        <p:nvSpPr>
          <p:cNvPr id="4" name="Foliennummernplatzhalter 3"/>
          <p:cNvSpPr>
            <a:spLocks noGrp="1"/>
          </p:cNvSpPr>
          <p:nvPr>
            <p:ph type="sldNum" sz="quarter" idx="5"/>
          </p:nvPr>
        </p:nvSpPr>
        <p:spPr/>
        <p:txBody>
          <a:bodyPr/>
          <a:lstStyle/>
          <a:p>
            <a:fld id="{44390832-070E-47C6-A221-18CB29A7AF14}" type="slidenum">
              <a:rPr lang="de-DE" smtClean="0"/>
              <a:t>29</a:t>
            </a:fld>
            <a:endParaRPr lang="de-DE"/>
          </a:p>
        </p:txBody>
      </p:sp>
    </p:spTree>
    <p:extLst>
      <p:ext uri="{BB962C8B-B14F-4D97-AF65-F5344CB8AC3E}">
        <p14:creationId xmlns:p14="http://schemas.microsoft.com/office/powerpoint/2010/main" val="2784453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1"/>
            <a:endParaRPr lang="de-DE" dirty="0"/>
          </a:p>
        </p:txBody>
      </p:sp>
      <p:sp>
        <p:nvSpPr>
          <p:cNvPr id="4" name="Foliennummernplatzhalter 3"/>
          <p:cNvSpPr>
            <a:spLocks noGrp="1"/>
          </p:cNvSpPr>
          <p:nvPr>
            <p:ph type="sldNum" sz="quarter" idx="5"/>
          </p:nvPr>
        </p:nvSpPr>
        <p:spPr/>
        <p:txBody>
          <a:bodyPr/>
          <a:lstStyle/>
          <a:p>
            <a:fld id="{13EF94FD-44E3-48B8-973F-C9B1D6C1A505}" type="slidenum">
              <a:rPr lang="bg-BG" smtClean="0"/>
              <a:t>30</a:t>
            </a:fld>
            <a:endParaRPr lang="bg-BG"/>
          </a:p>
        </p:txBody>
      </p:sp>
    </p:spTree>
    <p:extLst>
      <p:ext uri="{BB962C8B-B14F-4D97-AF65-F5344CB8AC3E}">
        <p14:creationId xmlns:p14="http://schemas.microsoft.com/office/powerpoint/2010/main" val="1409532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1" indent="-366712">
              <a:spcAft>
                <a:spcPts val="1200"/>
              </a:spcAft>
              <a:buFont typeface="Courier New" panose="02070309020205020404" pitchFamily="49" charset="0"/>
              <a:buNone/>
            </a:pPr>
            <a:r>
              <a:rPr lang="de-DE" dirty="0">
                <a:ea typeface="Times New Roman" panose="02020603050405020304" pitchFamily="18" charset="0"/>
              </a:rPr>
              <a:t>Sust. </a:t>
            </a:r>
            <a:r>
              <a:rPr lang="de-DE" dirty="0" err="1">
                <a:ea typeface="Times New Roman" panose="02020603050405020304" pitchFamily="18" charset="0"/>
              </a:rPr>
              <a:t>Matters</a:t>
            </a:r>
            <a:r>
              <a:rPr lang="de-DE" dirty="0">
                <a:ea typeface="Times New Roman" panose="02020603050405020304" pitchFamily="18" charset="0"/>
              </a:rPr>
              <a:t>:</a:t>
            </a:r>
          </a:p>
          <a:p>
            <a:pPr marL="433388" lvl="2" indent="-342900">
              <a:spcAft>
                <a:spcPts val="1200"/>
              </a:spcAft>
              <a:buFont typeface="Courier New" panose="02070309020205020404" pitchFamily="49" charset="0"/>
              <a:buChar char="o"/>
            </a:pPr>
            <a:r>
              <a:rPr lang="de-DE" dirty="0">
                <a:ea typeface="Times New Roman" panose="02020603050405020304" pitchFamily="18" charset="0"/>
              </a:rPr>
              <a:t>Zu jeden ESG-Thema sind in ESRS 1 Sub-</a:t>
            </a:r>
            <a:r>
              <a:rPr lang="de-DE" dirty="0" err="1">
                <a:ea typeface="Times New Roman" panose="02020603050405020304" pitchFamily="18" charset="0"/>
              </a:rPr>
              <a:t>topiccs</a:t>
            </a:r>
            <a:r>
              <a:rPr lang="de-DE" dirty="0">
                <a:ea typeface="Times New Roman" panose="02020603050405020304" pitchFamily="18" charset="0"/>
              </a:rPr>
              <a:t> und sub-sub-topics vorgegeben. Diese Liste ersetzt NICHT die WES-Analyse. Liste der </a:t>
            </a:r>
            <a:r>
              <a:rPr lang="de-DE" dirty="0" err="1">
                <a:ea typeface="Times New Roman" panose="02020603050405020304" pitchFamily="18" charset="0"/>
              </a:rPr>
              <a:t>Nachhaltigkeitsaspelkte</a:t>
            </a:r>
            <a:r>
              <a:rPr lang="de-DE" dirty="0">
                <a:ea typeface="Times New Roman" panose="02020603050405020304" pitchFamily="18" charset="0"/>
              </a:rPr>
              <a:t> MUSS aber bei WES-Prüfung berücksichtigt werden.</a:t>
            </a:r>
          </a:p>
          <a:p>
            <a:pPr marL="433388" lvl="2" indent="-342900">
              <a:spcAft>
                <a:spcPts val="1200"/>
              </a:spcAft>
              <a:buFont typeface="Courier New" panose="02070309020205020404" pitchFamily="49" charset="0"/>
              <a:buChar char="o"/>
            </a:pPr>
            <a:r>
              <a:rPr lang="de-DE" dirty="0">
                <a:ea typeface="Times New Roman" panose="02020603050405020304" pitchFamily="18" charset="0"/>
              </a:rPr>
              <a:t>Liste = Hilfsmittel zur Unterstützung der Beurteilung, aber </a:t>
            </a:r>
            <a:r>
              <a:rPr lang="de-DE" dirty="0" err="1">
                <a:ea typeface="Times New Roman" panose="02020603050405020304" pitchFamily="18" charset="0"/>
              </a:rPr>
              <a:t>Ugn</a:t>
            </a:r>
            <a:r>
              <a:rPr lang="de-DE" dirty="0">
                <a:ea typeface="Times New Roman" panose="02020603050405020304" pitchFamily="18" charset="0"/>
              </a:rPr>
              <a:t> müssen eigenen spezifischen Umständen berücksichtigen</a:t>
            </a:r>
          </a:p>
          <a:p>
            <a:pPr marL="0" indent="0">
              <a:buFontTx/>
              <a:buNone/>
            </a:pPr>
            <a:endParaRPr lang="de-DE" dirty="0"/>
          </a:p>
          <a:p>
            <a:pPr marL="0" indent="0">
              <a:buFontTx/>
              <a:buNone/>
            </a:pPr>
            <a:endParaRPr lang="de-DE" dirty="0"/>
          </a:p>
          <a:p>
            <a:pPr marL="0" indent="0">
              <a:buFontTx/>
              <a:buNone/>
            </a:pPr>
            <a:endParaRPr lang="de-DE" dirty="0"/>
          </a:p>
          <a:p>
            <a:pPr marL="0" indent="0">
              <a:buFontTx/>
              <a:buNone/>
            </a:pPr>
            <a:endParaRPr lang="de-DE" dirty="0"/>
          </a:p>
          <a:p>
            <a:pPr marL="0" indent="0">
              <a:buFontTx/>
              <a:buNone/>
            </a:pPr>
            <a:r>
              <a:rPr lang="de-DE" dirty="0"/>
              <a:t>Zu WSK:</a:t>
            </a:r>
          </a:p>
          <a:p>
            <a:pPr marL="171450" indent="-171450">
              <a:buFontTx/>
              <a:buChar char="-"/>
            </a:pPr>
            <a:r>
              <a:rPr lang="de-DE" dirty="0"/>
              <a:t>3 Jahre Zeit, um alle Infos über WSK einzuholen/zu berichten</a:t>
            </a:r>
          </a:p>
          <a:p>
            <a:pPr marL="171450" indent="-171450">
              <a:buFontTx/>
              <a:buChar char="-"/>
            </a:pPr>
            <a:r>
              <a:rPr lang="de-DE" dirty="0"/>
              <a:t>Vor- und nachgelagert</a:t>
            </a:r>
          </a:p>
          <a:p>
            <a:pPr marL="171450" indent="-171450">
              <a:buFontTx/>
              <a:buChar char="-"/>
            </a:pPr>
            <a:r>
              <a:rPr lang="de-DE" dirty="0"/>
              <a:t>Direkt und indirekt verbunden</a:t>
            </a:r>
          </a:p>
          <a:p>
            <a:pPr marL="171450" indent="-171450">
              <a:buFontTx/>
              <a:buChar char="-"/>
            </a:pPr>
            <a:r>
              <a:rPr lang="de-DE" dirty="0"/>
              <a:t>entsprechend dem Ergebnis von WES-Analyse und Due Diligence Prüfung</a:t>
            </a:r>
          </a:p>
          <a:p>
            <a:pPr marL="171450" indent="-171450">
              <a:buFontTx/>
              <a:buChar char="-"/>
            </a:pPr>
            <a:endParaRPr lang="de-DE" dirty="0"/>
          </a:p>
          <a:p>
            <a:pPr marL="0" indent="0">
              <a:buFontTx/>
              <a:buNone/>
            </a:pPr>
            <a:endParaRPr lang="de-DE" dirty="0"/>
          </a:p>
        </p:txBody>
      </p:sp>
      <p:sp>
        <p:nvSpPr>
          <p:cNvPr id="4" name="Foliennummernplatzhalter 3"/>
          <p:cNvSpPr>
            <a:spLocks noGrp="1"/>
          </p:cNvSpPr>
          <p:nvPr>
            <p:ph type="sldNum" sz="quarter" idx="5"/>
          </p:nvPr>
        </p:nvSpPr>
        <p:spPr/>
        <p:txBody>
          <a:bodyPr/>
          <a:lstStyle/>
          <a:p>
            <a:fld id="{44390832-070E-47C6-A221-18CB29A7AF14}" type="slidenum">
              <a:rPr lang="de-DE" smtClean="0"/>
              <a:t>31</a:t>
            </a:fld>
            <a:endParaRPr lang="de-DE"/>
          </a:p>
        </p:txBody>
      </p:sp>
    </p:spTree>
    <p:extLst>
      <p:ext uri="{BB962C8B-B14F-4D97-AF65-F5344CB8AC3E}">
        <p14:creationId xmlns:p14="http://schemas.microsoft.com/office/powerpoint/2010/main" val="873981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bg-BG" dirty="0"/>
          </a:p>
        </p:txBody>
      </p:sp>
      <p:sp>
        <p:nvSpPr>
          <p:cNvPr id="4" name="Foliennummernplatzhalter 3"/>
          <p:cNvSpPr>
            <a:spLocks noGrp="1"/>
          </p:cNvSpPr>
          <p:nvPr>
            <p:ph type="sldNum" sz="quarter" idx="5"/>
          </p:nvPr>
        </p:nvSpPr>
        <p:spPr/>
        <p:txBody>
          <a:bodyPr/>
          <a:lstStyle/>
          <a:p>
            <a:fld id="{2E382CB1-AD85-4C38-892D-F43F63E924F8}" type="slidenum">
              <a:rPr lang="bg-BG" smtClean="0"/>
              <a:t>32</a:t>
            </a:fld>
            <a:endParaRPr lang="bg-BG"/>
          </a:p>
        </p:txBody>
      </p:sp>
    </p:spTree>
    <p:extLst>
      <p:ext uri="{BB962C8B-B14F-4D97-AF65-F5344CB8AC3E}">
        <p14:creationId xmlns:p14="http://schemas.microsoft.com/office/powerpoint/2010/main" val="1495222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323830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EF94FD-44E3-48B8-973F-C9B1D6C1A505}" type="slidenum">
              <a:rPr kumimoji="0" lang="bg-B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bg-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448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p:spPr>
      </p:sp>
      <p:sp>
        <p:nvSpPr>
          <p:cNvPr id="3" name="Notizenplatzhalter 2"/>
          <p:cNvSpPr>
            <a:spLocks noGrp="1"/>
          </p:cNvSpPr>
          <p:nvPr>
            <p:ph type="body" idx="1"/>
          </p:nvPr>
        </p:nvSpPr>
        <p:spPr/>
        <p:txBody>
          <a:bodyPr/>
          <a:lstStyle/>
          <a:p>
            <a:r>
              <a:rPr lang="de-DE" dirty="0"/>
              <a:t>Echterhoff</a:t>
            </a:r>
          </a:p>
          <a:p>
            <a:r>
              <a:rPr lang="de-DE" dirty="0" err="1"/>
              <a:t>Ihk</a:t>
            </a:r>
            <a:r>
              <a:rPr lang="de-DE" dirty="0"/>
              <a:t> Pfalz</a:t>
            </a:r>
          </a:p>
          <a:p>
            <a:r>
              <a:rPr lang="de-DE" dirty="0" err="1"/>
              <a:t>Ihk</a:t>
            </a:r>
            <a:r>
              <a:rPr lang="de-DE" dirty="0"/>
              <a:t> Akademie OWL</a:t>
            </a:r>
          </a:p>
          <a:p>
            <a:r>
              <a:rPr lang="de-DE" dirty="0"/>
              <a:t>Studentenwerk</a:t>
            </a:r>
          </a:p>
          <a:p>
            <a:r>
              <a:rPr lang="de-DE" dirty="0" err="1"/>
              <a:t>Pölking</a:t>
            </a:r>
            <a:endParaRPr lang="de-DE" dirty="0"/>
          </a:p>
          <a:p>
            <a:r>
              <a:rPr lang="de-DE" dirty="0"/>
              <a:t>Graepel</a:t>
            </a:r>
          </a:p>
          <a:p>
            <a:r>
              <a:rPr lang="de-DE" dirty="0"/>
              <a:t>Umma</a:t>
            </a:r>
          </a:p>
          <a:p>
            <a:r>
              <a:rPr lang="de-DE" dirty="0"/>
              <a:t>Remmers</a:t>
            </a:r>
          </a:p>
          <a:p>
            <a:r>
              <a:rPr lang="de-DE" dirty="0" err="1"/>
              <a:t>Budic</a:t>
            </a:r>
            <a:endParaRPr lang="de-DE" dirty="0"/>
          </a:p>
          <a:p>
            <a:r>
              <a:rPr lang="de-DE" dirty="0"/>
              <a:t>Boer Group</a:t>
            </a:r>
          </a:p>
          <a:p>
            <a:r>
              <a:rPr lang="de-DE" dirty="0"/>
              <a:t>CSR Kompetenzzentrum</a:t>
            </a:r>
          </a:p>
          <a:p>
            <a:r>
              <a:rPr lang="de-DE" dirty="0"/>
              <a:t>Bundesdruckerei</a:t>
            </a:r>
          </a:p>
          <a:p>
            <a:r>
              <a:rPr lang="de-DE" dirty="0"/>
              <a:t>Burger King Deutschland</a:t>
            </a:r>
          </a:p>
          <a:p>
            <a:r>
              <a:rPr lang="de-DE" dirty="0"/>
              <a:t>NBW Verlag</a:t>
            </a:r>
          </a:p>
          <a:p>
            <a:r>
              <a:rPr lang="de-DE" dirty="0" err="1"/>
              <a:t>Weka</a:t>
            </a:r>
            <a:r>
              <a:rPr lang="de-DE" dirty="0"/>
              <a:t> Akademie</a:t>
            </a:r>
          </a:p>
          <a:p>
            <a:r>
              <a:rPr lang="de-DE" dirty="0"/>
              <a:t>Kämmerer</a:t>
            </a:r>
          </a:p>
          <a:p>
            <a:r>
              <a:rPr lang="de-DE" dirty="0"/>
              <a:t>Partner und Netzwerke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Nowwork</a:t>
            </a:r>
            <a:endParaRPr lang="de-DE" dirty="0"/>
          </a:p>
          <a:p>
            <a:r>
              <a:rPr lang="de-DE" dirty="0" err="1"/>
              <a:t>Cyclos</a:t>
            </a:r>
            <a:r>
              <a:rPr lang="de-DE" dirty="0"/>
              <a:t> </a:t>
            </a:r>
          </a:p>
          <a:p>
            <a:r>
              <a:rPr lang="de-DE" dirty="0"/>
              <a:t>Neues Logo BVE</a:t>
            </a:r>
          </a:p>
          <a:p>
            <a:endParaRPr lang="bg-BG" dirty="0"/>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390832-070E-47C6-A221-18CB29A7A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217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2E382CB1-AD85-4C38-892D-F43F63E924F8}" type="slidenum">
              <a:rPr lang="bg-BG" smtClean="0"/>
              <a:t>8</a:t>
            </a:fld>
            <a:endParaRPr lang="bg-BG"/>
          </a:p>
        </p:txBody>
      </p:sp>
    </p:spTree>
    <p:extLst>
      <p:ext uri="{BB962C8B-B14F-4D97-AF65-F5344CB8AC3E}">
        <p14:creationId xmlns:p14="http://schemas.microsoft.com/office/powerpoint/2010/main" val="4201180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a:solidFill>
                <a:schemeClr val="tx1"/>
              </a:solidFill>
              <a:latin typeface="+mn-lt"/>
              <a:ea typeface="+mn-ea"/>
              <a:cs typeface="+mn-cs"/>
            </a:endParaRPr>
          </a:p>
          <a:p>
            <a:endParaRPr lang="de-DE"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fld id="{2E382CB1-AD85-4C38-892D-F43F63E924F8}" type="slidenum">
              <a:rPr lang="bg-BG" smtClean="0"/>
              <a:t>9</a:t>
            </a:fld>
            <a:endParaRPr lang="bg-BG"/>
          </a:p>
        </p:txBody>
      </p:sp>
    </p:spTree>
    <p:extLst>
      <p:ext uri="{BB962C8B-B14F-4D97-AF65-F5344CB8AC3E}">
        <p14:creationId xmlns:p14="http://schemas.microsoft.com/office/powerpoint/2010/main" val="82844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2E382CB1-AD85-4C38-892D-F43F63E924F8}" type="slidenum">
              <a:rPr lang="bg-BG" smtClean="0"/>
              <a:t>10</a:t>
            </a:fld>
            <a:endParaRPr lang="bg-BG"/>
          </a:p>
        </p:txBody>
      </p:sp>
    </p:spTree>
    <p:extLst>
      <p:ext uri="{BB962C8B-B14F-4D97-AF65-F5344CB8AC3E}">
        <p14:creationId xmlns:p14="http://schemas.microsoft.com/office/powerpoint/2010/main" val="380965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b="0" i="0" u="none" strike="noStrike" kern="1200" baseline="0" dirty="0">
              <a:solidFill>
                <a:schemeClr val="tx1"/>
              </a:solidFill>
              <a:latin typeface="+mn-lt"/>
              <a:ea typeface="+mn-ea"/>
              <a:cs typeface="+mn-cs"/>
            </a:endParaRPr>
          </a:p>
        </p:txBody>
      </p:sp>
      <p:sp>
        <p:nvSpPr>
          <p:cNvPr id="4" name="Foliennummernplatzhalt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E382CB1-AD85-4C38-892D-F43F63E924F8}" type="slidenum">
              <a:rPr kumimoji="0" lang="bg-B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bg-B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219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7" name="Rechteck 6">
            <a:extLst>
              <a:ext uri="{FF2B5EF4-FFF2-40B4-BE49-F238E27FC236}">
                <a16:creationId xmlns:a16="http://schemas.microsoft.com/office/drawing/2014/main" id="{9331F5C8-CBF8-45DC-B51A-28DB2B7E11B4}"/>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
        <p:nvSpPr>
          <p:cNvPr id="8" name="Slide Number Placeholder 5">
            <a:extLst>
              <a:ext uri="{FF2B5EF4-FFF2-40B4-BE49-F238E27FC236}">
                <a16:creationId xmlns:a16="http://schemas.microsoft.com/office/drawing/2014/main" id="{EE58BDE3-37F0-46B5-A737-0C2F9DF7A02E}"/>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696494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Rechteck 6">
            <a:extLst>
              <a:ext uri="{FF2B5EF4-FFF2-40B4-BE49-F238E27FC236}">
                <a16:creationId xmlns:a16="http://schemas.microsoft.com/office/drawing/2014/main" id="{01AA3073-2259-402B-BB07-F9F0D26CE249}"/>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
        <p:nvSpPr>
          <p:cNvPr id="8" name="Slide Number Placeholder 5">
            <a:extLst>
              <a:ext uri="{FF2B5EF4-FFF2-40B4-BE49-F238E27FC236}">
                <a16:creationId xmlns:a16="http://schemas.microsoft.com/office/drawing/2014/main" id="{8DAB63BC-0E4F-41C1-A807-B5A7C480E929}"/>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199845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Rechteck 6">
            <a:extLst>
              <a:ext uri="{FF2B5EF4-FFF2-40B4-BE49-F238E27FC236}">
                <a16:creationId xmlns:a16="http://schemas.microsoft.com/office/drawing/2014/main" id="{0B22DA23-8458-48F1-BD25-5C24024BF7C9}"/>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
        <p:nvSpPr>
          <p:cNvPr id="8" name="Slide Number Placeholder 5">
            <a:extLst>
              <a:ext uri="{FF2B5EF4-FFF2-40B4-BE49-F238E27FC236}">
                <a16:creationId xmlns:a16="http://schemas.microsoft.com/office/drawing/2014/main" id="{F812CE6D-BA73-42B9-BB28-400F8F337F8E}"/>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1600232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Nur Titel">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839CC71-5A66-4024-AF53-356CCFD1EF84}"/>
              </a:ext>
            </a:extLst>
          </p:cNvPr>
          <p:cNvSpPr>
            <a:spLocks noGrp="1"/>
          </p:cNvSpPr>
          <p:nvPr>
            <p:ph type="title" hasCustomPrompt="1"/>
          </p:nvPr>
        </p:nvSpPr>
        <p:spPr bwMode="gray"/>
        <p:txBody>
          <a:bodyPr/>
          <a:lstStyle>
            <a:lvl1pPr>
              <a:defRPr/>
            </a:lvl1pPr>
          </a:lstStyle>
          <a:p>
            <a:r>
              <a:rPr lang="de-DE" dirty="0"/>
              <a:t>Sprechende Überschrift - zweizeilig</a:t>
            </a:r>
          </a:p>
        </p:txBody>
      </p:sp>
      <p:sp>
        <p:nvSpPr>
          <p:cNvPr id="7" name="Slide Number Placeholder 5">
            <a:extLst>
              <a:ext uri="{FF2B5EF4-FFF2-40B4-BE49-F238E27FC236}">
                <a16:creationId xmlns:a16="http://schemas.microsoft.com/office/drawing/2014/main" id="{6A2ADBB2-76B8-4A98-9E09-D8A614B016AC}"/>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1213212732"/>
      </p:ext>
    </p:extLst>
  </p:cSld>
  <p:clrMapOvr>
    <a:masterClrMapping/>
  </p:clrMapOvr>
  <p:extLst mod="1">
    <p:ext uri="{DCECCB84-F9BA-43D5-87BE-67443E8EF086}">
      <p15:sldGuideLst xmlns:p15="http://schemas.microsoft.com/office/powerpoint/2012/main">
        <p15:guide id="1" orient="horz" pos="778">
          <p15:clr>
            <a:srgbClr val="FBAE40"/>
          </p15:clr>
        </p15:guide>
        <p15:guide id="2" orient="horz" pos="4088">
          <p15:clr>
            <a:srgbClr val="FBAE40"/>
          </p15:clr>
        </p15:guide>
        <p15:guide id="3" orient="horz" pos="10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293298" y="0"/>
            <a:ext cx="11898701" cy="911585"/>
          </a:xfrm>
        </p:spPr>
        <p:txBody>
          <a:bodyPr>
            <a:normAutofit/>
          </a:bodyPr>
          <a:lstStyle>
            <a:lvl1pPr>
              <a:defRPr sz="3200" b="1">
                <a:solidFill>
                  <a:srgbClr val="008096"/>
                </a:solidFill>
              </a:defRPr>
            </a:lvl1pPr>
          </a:lstStyle>
          <a:p>
            <a:r>
              <a:rPr lang="de-DE" dirty="0"/>
              <a:t>Mastertitelformat bearbeiten</a:t>
            </a:r>
            <a:endParaRPr lang="en-US" dirty="0"/>
          </a:p>
        </p:txBody>
      </p:sp>
      <p:sp>
        <p:nvSpPr>
          <p:cNvPr id="3" name="Content Placeholder 2"/>
          <p:cNvSpPr>
            <a:spLocks noGrp="1"/>
          </p:cNvSpPr>
          <p:nvPr>
            <p:ph idx="1"/>
          </p:nvPr>
        </p:nvSpPr>
        <p:spPr>
          <a:xfrm>
            <a:off x="655608" y="1242204"/>
            <a:ext cx="10698192" cy="4934759"/>
          </a:xfrm>
        </p:spPr>
        <p:txBody>
          <a:bodyPr>
            <a:normAutofit/>
          </a:bodyPr>
          <a:lstStyle>
            <a:lvl1pPr marL="228600" indent="-228600">
              <a:buFont typeface="Courier New" panose="02070309020205020404" pitchFamily="49" charset="0"/>
              <a:buChar char="o"/>
              <a:defRPr sz="2000"/>
            </a:lvl1pPr>
            <a:lvl2pPr marL="685800" indent="-228600">
              <a:buFont typeface="Courier New" panose="02070309020205020404" pitchFamily="49" charset="0"/>
              <a:buChar char="o"/>
              <a:defRPr sz="2000"/>
            </a:lvl2pPr>
            <a:lvl3pPr marL="1143000" indent="-228600">
              <a:buFont typeface="Courier New" panose="02070309020205020404" pitchFamily="49" charset="0"/>
              <a:buChar char="o"/>
              <a:defRPr sz="2000"/>
            </a:lvl3pPr>
            <a:lvl4pPr marL="1600200" indent="-228600">
              <a:buFont typeface="Courier New" panose="02070309020205020404" pitchFamily="49" charset="0"/>
              <a:buChar char="o"/>
              <a:defRPr sz="2000"/>
            </a:lvl4pPr>
            <a:lvl5pPr marL="2057400" indent="-228600">
              <a:buFont typeface="Courier New" panose="02070309020205020404" pitchFamily="49" charset="0"/>
              <a:buChar char="o"/>
              <a:defRPr sz="20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Slide Number Placeholder 5"/>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
        <p:nvSpPr>
          <p:cNvPr id="7" name="Rechteck 6">
            <a:extLst>
              <a:ext uri="{FF2B5EF4-FFF2-40B4-BE49-F238E27FC236}">
                <a16:creationId xmlns:a16="http://schemas.microsoft.com/office/drawing/2014/main" id="{8B29644A-E1DB-45E8-BBC7-CA5522361DAD}"/>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Tree>
    <p:extLst>
      <p:ext uri="{BB962C8B-B14F-4D97-AF65-F5344CB8AC3E}">
        <p14:creationId xmlns:p14="http://schemas.microsoft.com/office/powerpoint/2010/main" val="124713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7" name="Rechteck 6">
            <a:extLst>
              <a:ext uri="{FF2B5EF4-FFF2-40B4-BE49-F238E27FC236}">
                <a16:creationId xmlns:a16="http://schemas.microsoft.com/office/drawing/2014/main" id="{ACD67F8D-B54D-4E00-AA70-6848AFF0761A}"/>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
        <p:nvSpPr>
          <p:cNvPr id="8" name="Slide Number Placeholder 5">
            <a:extLst>
              <a:ext uri="{FF2B5EF4-FFF2-40B4-BE49-F238E27FC236}">
                <a16:creationId xmlns:a16="http://schemas.microsoft.com/office/drawing/2014/main" id="{691B0405-ACE7-4F20-A3A7-B6588E8E6DDC}"/>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175387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357044" y="0"/>
            <a:ext cx="10375654" cy="897147"/>
          </a:xfrm>
        </p:spPr>
        <p:txBody>
          <a:bodyPr>
            <a:normAutofit/>
          </a:bodyPr>
          <a:lstStyle>
            <a:lvl1pPr>
              <a:defRPr sz="3200" b="1">
                <a:solidFill>
                  <a:srgbClr val="008096"/>
                </a:solidFill>
              </a:defRPr>
            </a:lvl1pPr>
          </a:lstStyle>
          <a:p>
            <a:r>
              <a:rPr lang="de-DE" dirty="0"/>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normAutofit/>
          </a:bodyPr>
          <a:lstStyle>
            <a:lvl1pPr marL="228600" indent="-228600">
              <a:buFont typeface="Courier New" panose="02070309020205020404" pitchFamily="49" charset="0"/>
              <a:buChar char="o"/>
              <a:defRPr sz="2000"/>
            </a:lvl1pPr>
            <a:lvl2pPr marL="685800" indent="-228600">
              <a:buFont typeface="Courier New" panose="02070309020205020404" pitchFamily="49" charset="0"/>
              <a:buChar char="o"/>
              <a:defRPr sz="1800"/>
            </a:lvl2pPr>
            <a:lvl3pPr marL="1143000" indent="-228600">
              <a:buFont typeface="Courier New" panose="02070309020205020404" pitchFamily="49" charset="0"/>
              <a:buChar char="o"/>
              <a:defRPr sz="1600"/>
            </a:lvl3pPr>
            <a:lvl4pPr marL="1600200" indent="-228600">
              <a:buFont typeface="Courier New" panose="02070309020205020404" pitchFamily="49" charset="0"/>
              <a:buChar char="o"/>
              <a:defRPr sz="1400"/>
            </a:lvl4pPr>
            <a:lvl5pPr marL="2057400" indent="-228600">
              <a:buFont typeface="Courier New" panose="02070309020205020404" pitchFamily="49" charset="0"/>
              <a:buChar char="o"/>
              <a:defRPr sz="1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6172200" y="1825625"/>
            <a:ext cx="5181600" cy="4351338"/>
          </a:xfrm>
        </p:spPr>
        <p:txBody>
          <a:bodyPr>
            <a:normAutofit/>
          </a:bodyPr>
          <a:lstStyle>
            <a:lvl1pPr marL="228600" indent="-228600">
              <a:buFont typeface="Courier New" panose="02070309020205020404" pitchFamily="49" charset="0"/>
              <a:buChar char="o"/>
              <a:defRPr sz="2000"/>
            </a:lvl1pPr>
            <a:lvl2pPr marL="685800" indent="-228600">
              <a:buFont typeface="Courier New" panose="02070309020205020404" pitchFamily="49" charset="0"/>
              <a:buChar char="o"/>
              <a:defRPr sz="1800"/>
            </a:lvl2pPr>
            <a:lvl3pPr marL="1143000" indent="-228600">
              <a:buFont typeface="Courier New" panose="02070309020205020404" pitchFamily="49" charset="0"/>
              <a:buChar char="o"/>
              <a:defRPr sz="1600"/>
            </a:lvl3pPr>
            <a:lvl4pPr marL="1600200" indent="-228600">
              <a:buFont typeface="Courier New" panose="02070309020205020404" pitchFamily="49" charset="0"/>
              <a:buChar char="o"/>
              <a:defRPr sz="1400"/>
            </a:lvl4pPr>
            <a:lvl5pPr marL="2057400" indent="-228600">
              <a:buFont typeface="Courier New" panose="02070309020205020404" pitchFamily="49" charset="0"/>
              <a:buChar char="o"/>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Rechteck 7">
            <a:extLst>
              <a:ext uri="{FF2B5EF4-FFF2-40B4-BE49-F238E27FC236}">
                <a16:creationId xmlns:a16="http://schemas.microsoft.com/office/drawing/2014/main" id="{7BB4B794-4363-4F10-87BF-EDE0A8F453D2}"/>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
        <p:nvSpPr>
          <p:cNvPr id="9" name="Slide Number Placeholder 5">
            <a:extLst>
              <a:ext uri="{FF2B5EF4-FFF2-40B4-BE49-F238E27FC236}">
                <a16:creationId xmlns:a16="http://schemas.microsoft.com/office/drawing/2014/main" id="{1907D72C-5407-4E53-96CF-2D91FCB3CDB3}"/>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361360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373962" y="0"/>
            <a:ext cx="10515600" cy="966158"/>
          </a:xfrm>
        </p:spPr>
        <p:txBody>
          <a:bodyPr/>
          <a:lstStyle>
            <a:lvl1pPr>
              <a:defRPr sz="3200" b="1">
                <a:solidFill>
                  <a:srgbClr val="008096"/>
                </a:solidFill>
              </a:defRPr>
            </a:lvl1pPr>
          </a:lstStyle>
          <a:p>
            <a:r>
              <a:rPr lang="de-DE" dirty="0"/>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0" name="Rechteck 9">
            <a:extLst>
              <a:ext uri="{FF2B5EF4-FFF2-40B4-BE49-F238E27FC236}">
                <a16:creationId xmlns:a16="http://schemas.microsoft.com/office/drawing/2014/main" id="{F9BCADC5-453A-4A5D-95C4-0C52C4BE99DD}"/>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
        <p:nvSpPr>
          <p:cNvPr id="11" name="Slide Number Placeholder 5">
            <a:extLst>
              <a:ext uri="{FF2B5EF4-FFF2-40B4-BE49-F238E27FC236}">
                <a16:creationId xmlns:a16="http://schemas.microsoft.com/office/drawing/2014/main" id="{5DF6DCA8-9D45-4D89-937E-0CB8E9D2AB6E}"/>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82969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6" name="Rechteck 5">
            <a:extLst>
              <a:ext uri="{FF2B5EF4-FFF2-40B4-BE49-F238E27FC236}">
                <a16:creationId xmlns:a16="http://schemas.microsoft.com/office/drawing/2014/main" id="{513F375D-575F-40EA-AE6E-3F8FA4AE8E62}"/>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
        <p:nvSpPr>
          <p:cNvPr id="7" name="Slide Number Placeholder 5">
            <a:extLst>
              <a:ext uri="{FF2B5EF4-FFF2-40B4-BE49-F238E27FC236}">
                <a16:creationId xmlns:a16="http://schemas.microsoft.com/office/drawing/2014/main" id="{731CC3CE-5155-4497-9965-0032C0E3F1D5}"/>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3416176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D05CB83-240E-4FB4-A938-ECC48D6A4646}"/>
              </a:ext>
            </a:extLst>
          </p:cNvPr>
          <p:cNvSpPr/>
          <p:nvPr userDrawn="1"/>
        </p:nvSpPr>
        <p:spPr>
          <a:xfrm>
            <a:off x="355600" y="6045200"/>
            <a:ext cx="115697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83736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Rechteck 7">
            <a:extLst>
              <a:ext uri="{FF2B5EF4-FFF2-40B4-BE49-F238E27FC236}">
                <a16:creationId xmlns:a16="http://schemas.microsoft.com/office/drawing/2014/main" id="{930952AE-D9EF-448D-ADB5-31091625E587}"/>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
        <p:nvSpPr>
          <p:cNvPr id="9" name="Slide Number Placeholder 5">
            <a:extLst>
              <a:ext uri="{FF2B5EF4-FFF2-40B4-BE49-F238E27FC236}">
                <a16:creationId xmlns:a16="http://schemas.microsoft.com/office/drawing/2014/main" id="{30632142-BF8B-4990-9D17-A1ED96295FC2}"/>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3256393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Rechteck 7">
            <a:extLst>
              <a:ext uri="{FF2B5EF4-FFF2-40B4-BE49-F238E27FC236}">
                <a16:creationId xmlns:a16="http://schemas.microsoft.com/office/drawing/2014/main" id="{25AA796D-E7ED-4A63-A252-7D293A9EA476}"/>
              </a:ext>
            </a:extLst>
          </p:cNvPr>
          <p:cNvSpPr/>
          <p:nvPr userDrawn="1"/>
        </p:nvSpPr>
        <p:spPr>
          <a:xfrm>
            <a:off x="1257"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247">
              <a:solidFill>
                <a:schemeClr val="accent5"/>
              </a:solidFill>
            </a:endParaRPr>
          </a:p>
        </p:txBody>
      </p:sp>
      <p:sp>
        <p:nvSpPr>
          <p:cNvPr id="9" name="Slide Number Placeholder 5">
            <a:extLst>
              <a:ext uri="{FF2B5EF4-FFF2-40B4-BE49-F238E27FC236}">
                <a16:creationId xmlns:a16="http://schemas.microsoft.com/office/drawing/2014/main" id="{ABFE7C05-4429-497E-954A-9212D6D9782D}"/>
              </a:ext>
            </a:extLst>
          </p:cNvPr>
          <p:cNvSpPr>
            <a:spLocks noGrp="1"/>
          </p:cNvSpPr>
          <p:nvPr>
            <p:ph type="sldNum" sz="quarter" idx="12"/>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406268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Fußzeilenplatzhalter 2">
            <a:extLst>
              <a:ext uri="{FF2B5EF4-FFF2-40B4-BE49-F238E27FC236}">
                <a16:creationId xmlns:a16="http://schemas.microsoft.com/office/drawing/2014/main" id="{351ABF96-F32E-40CD-92ED-02A95A3D2331}"/>
              </a:ext>
            </a:extLst>
          </p:cNvPr>
          <p:cNvSpPr txBox="1">
            <a:spLocks/>
          </p:cNvSpPr>
          <p:nvPr userDrawn="1"/>
        </p:nvSpPr>
        <p:spPr>
          <a:xfrm>
            <a:off x="0" y="6480000"/>
            <a:ext cx="9144000" cy="360000"/>
          </a:xfrm>
          <a:prstGeom prst="rect">
            <a:avLst/>
          </a:prstGeom>
        </p:spPr>
        <p:txBody>
          <a:bodyPr vert="horz" lIns="360000" tIns="45720" rIns="90000" bIns="45720" rtlCol="0" anchor="ctr"/>
          <a:lstStyle>
            <a:defPPr>
              <a:defRPr lang="de-DE"/>
            </a:defPPr>
            <a:lvl1pPr marL="0" algn="l" defTabSz="914400" rtl="0" eaLnBrk="1" latinLnBrk="0" hangingPunct="1">
              <a:defRPr sz="10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000" kern="1200">
                <a:solidFill>
                  <a:schemeClr val="tx1"/>
                </a:solidFill>
                <a:latin typeface="Segoe UI" panose="020B0502040204020203" pitchFamily="34" charset="0"/>
                <a:ea typeface="+mn-ea"/>
                <a:cs typeface="Segoe UI" panose="020B0502040204020203" pitchFamily="34" charset="0"/>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Meilenstein.Mittwoch</a:t>
            </a:r>
            <a:r>
              <a:rPr kumimoji="0" lang="de-DE" sz="10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I ESRS G1: Unternehmensführung| 29. Januar 2025 | </a:t>
            </a:r>
            <a:r>
              <a:rPr kumimoji="0" lang="de-DE" sz="10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cyclos</a:t>
            </a:r>
            <a:r>
              <a:rPr kumimoji="0" lang="de-DE" sz="10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a:t>
            </a:r>
            <a:r>
              <a:rPr kumimoji="0" lang="de-DE" sz="10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future</a:t>
            </a:r>
            <a:endParaRPr kumimoji="0" lang="de-DE" sz="10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8" name="Slide Number Placeholder 5">
            <a:extLst>
              <a:ext uri="{FF2B5EF4-FFF2-40B4-BE49-F238E27FC236}">
                <a16:creationId xmlns:a16="http://schemas.microsoft.com/office/drawing/2014/main" id="{8D561C3E-0F54-44D1-90C0-16D51FD25383}"/>
              </a:ext>
            </a:extLst>
          </p:cNvPr>
          <p:cNvSpPr>
            <a:spLocks noGrp="1"/>
          </p:cNvSpPr>
          <p:nvPr>
            <p:ph type="sldNum" sz="quarter" idx="4"/>
          </p:nvPr>
        </p:nvSpPr>
        <p:spPr>
          <a:xfrm>
            <a:off x="11524891" y="6480000"/>
            <a:ext cx="484517" cy="378000"/>
          </a:xfrm>
          <a:prstGeom prst="rect">
            <a:avLst/>
          </a:prstGeom>
        </p:spPr>
        <p:txBody>
          <a:bodyPr/>
          <a:lstStyle>
            <a:lvl1pPr>
              <a:defRPr sz="1000">
                <a:solidFill>
                  <a:schemeClr val="tx1"/>
                </a:solidFill>
              </a:defRPr>
            </a:lvl1pPr>
          </a:lstStyle>
          <a:p>
            <a:fld id="{880B62D3-B275-4C76-9524-25B612176228}" type="slidenum">
              <a:rPr lang="de-DE" smtClean="0"/>
              <a:pPr/>
              <a:t>‹Nr.›</a:t>
            </a:fld>
            <a:endParaRPr lang="de-DE" dirty="0"/>
          </a:p>
        </p:txBody>
      </p:sp>
    </p:spTree>
    <p:extLst>
      <p:ext uri="{BB962C8B-B14F-4D97-AF65-F5344CB8AC3E}">
        <p14:creationId xmlns:p14="http://schemas.microsoft.com/office/powerpoint/2010/main" val="40866740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hyperlink" Target="mailto:event@cyclos-future.com" TargetMode="Externa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irospot.de/"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9" Type="http://schemas.openxmlformats.org/officeDocument/2006/relationships/image" Target="../media/image44.png"/><Relationship Id="rId3" Type="http://schemas.openxmlformats.org/officeDocument/2006/relationships/image" Target="../media/image8.png"/><Relationship Id="rId21" Type="http://schemas.openxmlformats.org/officeDocument/2006/relationships/image" Target="../media/image26.png"/><Relationship Id="rId34" Type="http://schemas.openxmlformats.org/officeDocument/2006/relationships/image" Target="../media/image39.jpg"/><Relationship Id="rId42" Type="http://schemas.openxmlformats.org/officeDocument/2006/relationships/image" Target="../media/image47.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38" Type="http://schemas.openxmlformats.org/officeDocument/2006/relationships/image" Target="../media/image43.jp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41"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37" Type="http://schemas.openxmlformats.org/officeDocument/2006/relationships/image" Target="../media/image42.png"/><Relationship Id="rId40" Type="http://schemas.openxmlformats.org/officeDocument/2006/relationships/image" Target="../media/image45.jp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image" Target="../media/image41.png"/><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jp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jpg"/><Relationship Id="rId35"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Bildergebnis fÃ¼r studentenwerk osnabrÃ¼c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5" name="AutoShape 2" descr="Bildergebnis fÃ¼r kaffee partner"/>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dirty="0"/>
          </a:p>
        </p:txBody>
      </p:sp>
      <p:sp>
        <p:nvSpPr>
          <p:cNvPr id="2" name="Rechteck 1">
            <a:extLst>
              <a:ext uri="{FF2B5EF4-FFF2-40B4-BE49-F238E27FC236}">
                <a16:creationId xmlns:a16="http://schemas.microsoft.com/office/drawing/2014/main" id="{52391E85-6640-4838-B18E-68869977E7EF}"/>
              </a:ext>
            </a:extLst>
          </p:cNvPr>
          <p:cNvSpPr/>
          <p:nvPr/>
        </p:nvSpPr>
        <p:spPr>
          <a:xfrm>
            <a:off x="6493582" y="6058399"/>
            <a:ext cx="1352609" cy="307777"/>
          </a:xfrm>
          <a:prstGeom prst="rect">
            <a:avLst/>
          </a:prstGeom>
        </p:spPr>
        <p:txBody>
          <a:bodyPr wrap="none" lIns="36000">
            <a:spAutoFit/>
          </a:bodyPr>
          <a:lstStyle/>
          <a:p>
            <a:r>
              <a:rPr lang="de-DE" sz="1400" dirty="0">
                <a:latin typeface="Segoe UI" panose="020B0502040204020203" pitchFamily="34" charset="0"/>
                <a:cs typeface="Segoe UI" panose="020B0502040204020203" pitchFamily="34" charset="0"/>
              </a:rPr>
              <a:t>29. Januar 2025</a:t>
            </a:r>
            <a:endParaRPr lang="de-DE" sz="1400" dirty="0"/>
          </a:p>
        </p:txBody>
      </p:sp>
      <p:sp>
        <p:nvSpPr>
          <p:cNvPr id="15" name="Rechteck 14">
            <a:extLst>
              <a:ext uri="{FF2B5EF4-FFF2-40B4-BE49-F238E27FC236}">
                <a16:creationId xmlns:a16="http://schemas.microsoft.com/office/drawing/2014/main" id="{E8A907DE-A190-487C-86D7-24FBDB679384}"/>
              </a:ext>
            </a:extLst>
          </p:cNvPr>
          <p:cNvSpPr/>
          <p:nvPr/>
        </p:nvSpPr>
        <p:spPr>
          <a:xfrm>
            <a:off x="6444387" y="3167020"/>
            <a:ext cx="5385805" cy="1200329"/>
          </a:xfrm>
          <a:prstGeom prst="rect">
            <a:avLst/>
          </a:prstGeom>
        </p:spPr>
        <p:txBody>
          <a:bodyPr wrap="square" lIns="36000">
            <a:spAutoFit/>
          </a:bodyPr>
          <a:lstStyle/>
          <a:p>
            <a:pPr>
              <a:spcBef>
                <a:spcPct val="0"/>
              </a:spcBef>
              <a:spcAft>
                <a:spcPts val="1200"/>
              </a:spcAft>
            </a:pPr>
            <a:r>
              <a:rPr lang="de-DE" sz="3600" b="1" dirty="0">
                <a:solidFill>
                  <a:schemeClr val="accent5"/>
                </a:solidFill>
                <a:latin typeface="+mj-lt"/>
                <a:ea typeface="Arial Unicode MS" panose="020B0604020202020204" pitchFamily="34" charset="-128"/>
                <a:cs typeface="Arial" panose="020B0604020202020204" pitchFamily="34" charset="0"/>
              </a:rPr>
              <a:t>ESRS G1: Unternehmensführung</a:t>
            </a:r>
          </a:p>
        </p:txBody>
      </p:sp>
      <p:sp>
        <p:nvSpPr>
          <p:cNvPr id="14" name="Rechteck 13">
            <a:extLst>
              <a:ext uri="{FF2B5EF4-FFF2-40B4-BE49-F238E27FC236}">
                <a16:creationId xmlns:a16="http://schemas.microsoft.com/office/drawing/2014/main" id="{BECCDAE4-E339-4AC3-9282-A1C12B5EC1EA}"/>
              </a:ext>
            </a:extLst>
          </p:cNvPr>
          <p:cNvSpPr/>
          <p:nvPr/>
        </p:nvSpPr>
        <p:spPr>
          <a:xfrm>
            <a:off x="6444387" y="2597963"/>
            <a:ext cx="2193160" cy="338554"/>
          </a:xfrm>
          <a:prstGeom prst="rect">
            <a:avLst/>
          </a:prstGeom>
        </p:spPr>
        <p:txBody>
          <a:bodyPr wrap="none" lIns="36000">
            <a:spAutoFit/>
          </a:bodyPr>
          <a:lstStyle/>
          <a:p>
            <a:r>
              <a:rPr lang="de-DE" sz="1600" b="1" i="1" dirty="0" err="1">
                <a:solidFill>
                  <a:schemeClr val="accent5"/>
                </a:solidFill>
                <a:ea typeface="Arial Unicode MS" panose="020B0604020202020204" pitchFamily="34" charset="-128"/>
                <a:cs typeface="Arial" panose="020B0604020202020204" pitchFamily="34" charset="0"/>
              </a:rPr>
              <a:t>Meilenstein.Mittwoch</a:t>
            </a:r>
            <a:endParaRPr lang="de-DE" sz="1600" b="1" dirty="0"/>
          </a:p>
        </p:txBody>
      </p:sp>
      <p:pic>
        <p:nvPicPr>
          <p:cNvPr id="16" name="Grafik 15">
            <a:extLst>
              <a:ext uri="{FF2B5EF4-FFF2-40B4-BE49-F238E27FC236}">
                <a16:creationId xmlns:a16="http://schemas.microsoft.com/office/drawing/2014/main" id="{3D65407E-F90B-467F-9FD1-377BF3A55C86}"/>
              </a:ext>
            </a:extLst>
          </p:cNvPr>
          <p:cNvPicPr>
            <a:picLocks noChangeAspect="1"/>
          </p:cNvPicPr>
          <p:nvPr/>
        </p:nvPicPr>
        <p:blipFill>
          <a:blip r:embed="rId3"/>
          <a:stretch>
            <a:fillRect/>
          </a:stretch>
        </p:blipFill>
        <p:spPr>
          <a:xfrm>
            <a:off x="9996709" y="270062"/>
            <a:ext cx="2083532" cy="434740"/>
          </a:xfrm>
          <a:prstGeom prst="rect">
            <a:avLst/>
          </a:prstGeom>
        </p:spPr>
      </p:pic>
      <p:sp>
        <p:nvSpPr>
          <p:cNvPr id="11" name="Rechteck 10">
            <a:extLst>
              <a:ext uri="{FF2B5EF4-FFF2-40B4-BE49-F238E27FC236}">
                <a16:creationId xmlns:a16="http://schemas.microsoft.com/office/drawing/2014/main" id="{B05F0758-D3FB-480F-AB21-6B298490838E}"/>
              </a:ext>
            </a:extLst>
          </p:cNvPr>
          <p:cNvSpPr/>
          <p:nvPr/>
        </p:nvSpPr>
        <p:spPr>
          <a:xfrm>
            <a:off x="6519536" y="5258838"/>
            <a:ext cx="1909108" cy="338554"/>
          </a:xfrm>
          <a:prstGeom prst="rect">
            <a:avLst/>
          </a:prstGeom>
        </p:spPr>
        <p:txBody>
          <a:bodyPr wrap="none" lIns="36000">
            <a:spAutoFit/>
          </a:bodyPr>
          <a:lstStyle/>
          <a:p>
            <a:r>
              <a:rPr lang="de-DE" sz="1600" dirty="0" err="1">
                <a:latin typeface="Segoe UI" panose="020B0502040204020203" pitchFamily="34" charset="0"/>
                <a:cs typeface="Segoe UI" panose="020B0502040204020203" pitchFamily="34" charset="0"/>
              </a:rPr>
              <a:t>cyclos</a:t>
            </a:r>
            <a:r>
              <a:rPr lang="de-DE" sz="1600" dirty="0">
                <a:latin typeface="Segoe UI" panose="020B0502040204020203" pitchFamily="34" charset="0"/>
                <a:cs typeface="Segoe UI" panose="020B0502040204020203" pitchFamily="34" charset="0"/>
              </a:rPr>
              <a:t> </a:t>
            </a:r>
            <a:r>
              <a:rPr lang="de-DE" sz="1600" dirty="0" err="1">
                <a:latin typeface="Segoe UI" panose="020B0502040204020203" pitchFamily="34" charset="0"/>
                <a:cs typeface="Segoe UI" panose="020B0502040204020203" pitchFamily="34" charset="0"/>
              </a:rPr>
              <a:t>future</a:t>
            </a:r>
            <a:r>
              <a:rPr lang="de-DE" sz="1600" dirty="0">
                <a:latin typeface="Segoe UI" panose="020B0502040204020203" pitchFamily="34" charset="0"/>
                <a:cs typeface="Segoe UI" panose="020B0502040204020203" pitchFamily="34" charset="0"/>
              </a:rPr>
              <a:t> GmbH</a:t>
            </a:r>
            <a:endParaRPr lang="de-DE" sz="1600" dirty="0"/>
          </a:p>
        </p:txBody>
      </p:sp>
      <p:pic>
        <p:nvPicPr>
          <p:cNvPr id="8" name="Grafik 7">
            <a:extLst>
              <a:ext uri="{FF2B5EF4-FFF2-40B4-BE49-F238E27FC236}">
                <a16:creationId xmlns:a16="http://schemas.microsoft.com/office/drawing/2014/main" id="{05DEBD8A-392B-49EA-9395-5EAAB40CAEC3}"/>
              </a:ext>
            </a:extLst>
          </p:cNvPr>
          <p:cNvPicPr>
            <a:picLocks noChangeAspect="1"/>
          </p:cNvPicPr>
          <p:nvPr/>
        </p:nvPicPr>
        <p:blipFill>
          <a:blip r:embed="rId4"/>
          <a:stretch>
            <a:fillRect/>
          </a:stretch>
        </p:blipFill>
        <p:spPr>
          <a:xfrm>
            <a:off x="6247381" y="119380"/>
            <a:ext cx="1520738" cy="736103"/>
          </a:xfrm>
          <a:prstGeom prst="rect">
            <a:avLst/>
          </a:prstGeom>
        </p:spPr>
      </p:pic>
      <p:pic>
        <p:nvPicPr>
          <p:cNvPr id="4" name="Grafik 3">
            <a:extLst>
              <a:ext uri="{FF2B5EF4-FFF2-40B4-BE49-F238E27FC236}">
                <a16:creationId xmlns:a16="http://schemas.microsoft.com/office/drawing/2014/main" id="{7FE59886-04D7-4017-881F-47E8C34A61FF}"/>
              </a:ext>
            </a:extLst>
          </p:cNvPr>
          <p:cNvPicPr>
            <a:picLocks noChangeAspect="1"/>
          </p:cNvPicPr>
          <p:nvPr/>
        </p:nvPicPr>
        <p:blipFill rotWithShape="1">
          <a:blip r:embed="rId5"/>
          <a:srcRect l="23208" r="19292"/>
          <a:stretch/>
        </p:blipFill>
        <p:spPr>
          <a:xfrm>
            <a:off x="0" y="0"/>
            <a:ext cx="6247381" cy="6850062"/>
          </a:xfrm>
          <a:prstGeom prst="rect">
            <a:avLst/>
          </a:prstGeom>
        </p:spPr>
      </p:pic>
    </p:spTree>
    <p:extLst>
      <p:ext uri="{BB962C8B-B14F-4D97-AF65-F5344CB8AC3E}">
        <p14:creationId xmlns:p14="http://schemas.microsoft.com/office/powerpoint/2010/main" val="309250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F4977345-F4A4-4802-A2D8-692D9E922FC5}"/>
              </a:ext>
            </a:extLst>
          </p:cNvPr>
          <p:cNvSpPr txBox="1">
            <a:spLocks/>
          </p:cNvSpPr>
          <p:nvPr/>
        </p:nvSpPr>
        <p:spPr>
          <a:xfrm>
            <a:off x="0" y="3810"/>
            <a:ext cx="12192000" cy="720000"/>
          </a:xfrm>
          <a:prstGeom prst="rect">
            <a:avLst/>
          </a:prstGeom>
          <a:noFill/>
        </p:spPr>
        <p:txBody>
          <a:bodyPr vert="horz" lIns="91440" tIns="45720" rIns="91440" bIns="45720" rtlCol="0" anchor="ctr">
            <a:noAutofit/>
          </a:bodyPr>
          <a:lstStyle/>
          <a:p>
            <a:pPr indent="274320">
              <a:lnSpc>
                <a:spcPct val="90000"/>
              </a:lnSpc>
              <a:spcAft>
                <a:spcPts val="0"/>
              </a:spcAft>
            </a:pPr>
            <a:r>
              <a:rPr lang="de-DE" sz="2800" b="1" kern="1200" dirty="0">
                <a:solidFill>
                  <a:srgbClr val="008096"/>
                </a:solidFill>
                <a:effectLst/>
                <a:latin typeface="Segoe UI" panose="020B0502040204020203" pitchFamily="34" charset="0"/>
                <a:ea typeface="+mn-ea"/>
              </a:rPr>
              <a:t>Nachhaltigkeitsaspekte in ESRS G1</a:t>
            </a:r>
            <a:endParaRPr lang="de-DE" sz="2800" dirty="0">
              <a:effectLst/>
              <a:latin typeface="Times New Roman" panose="02020603050405020304" pitchFamily="18" charset="0"/>
              <a:ea typeface="Times New Roman" panose="02020603050405020304" pitchFamily="18" charset="0"/>
            </a:endParaRPr>
          </a:p>
        </p:txBody>
      </p:sp>
      <p:pic>
        <p:nvPicPr>
          <p:cNvPr id="15" name="Grafik 14">
            <a:extLst>
              <a:ext uri="{FF2B5EF4-FFF2-40B4-BE49-F238E27FC236}">
                <a16:creationId xmlns:a16="http://schemas.microsoft.com/office/drawing/2014/main" id="{59F722C3-681D-4C06-98FB-C1C54F2F7646}"/>
              </a:ext>
            </a:extLst>
          </p:cNvPr>
          <p:cNvPicPr/>
          <p:nvPr/>
        </p:nvPicPr>
        <p:blipFill>
          <a:blip r:embed="rId3"/>
          <a:stretch>
            <a:fillRect/>
          </a:stretch>
        </p:blipFill>
        <p:spPr>
          <a:xfrm>
            <a:off x="9973310" y="158114"/>
            <a:ext cx="1851660" cy="720000"/>
          </a:xfrm>
          <a:prstGeom prst="rect">
            <a:avLst/>
          </a:prstGeom>
        </p:spPr>
      </p:pic>
      <p:sp>
        <p:nvSpPr>
          <p:cNvPr id="16" name="Rechteck 15">
            <a:extLst>
              <a:ext uri="{FF2B5EF4-FFF2-40B4-BE49-F238E27FC236}">
                <a16:creationId xmlns:a16="http://schemas.microsoft.com/office/drawing/2014/main" id="{A5102A6F-DBCD-448B-8449-526CC64C5CD9}"/>
              </a:ext>
            </a:extLst>
          </p:cNvPr>
          <p:cNvSpPr/>
          <p:nvPr/>
        </p:nvSpPr>
        <p:spPr>
          <a:xfrm>
            <a:off x="311440" y="1260268"/>
            <a:ext cx="3492000" cy="576000"/>
          </a:xfrm>
          <a:prstGeom prst="rect">
            <a:avLst/>
          </a:prstGeom>
          <a:solidFill>
            <a:srgbClr val="022652"/>
          </a:solidFill>
          <a:ln w="12700" cap="flat" cmpd="sng" algn="ctr">
            <a:noFill/>
            <a:prstDash val="solid"/>
            <a:miter lim="800000"/>
          </a:ln>
          <a:effectLst/>
        </p:spPr>
        <p:txBody>
          <a:bodyPr rtlCol="0" anchor="ctr"/>
          <a:lstStyle/>
          <a:p>
            <a:pPr algn="ctr">
              <a:spcAft>
                <a:spcPts val="0"/>
              </a:spcAft>
            </a:pPr>
            <a:r>
              <a:rPr lang="de-DE" sz="1600" kern="1200" dirty="0">
                <a:solidFill>
                  <a:srgbClr val="FFFFFF"/>
                </a:solidFill>
                <a:effectLst/>
                <a:latin typeface="Segoe UI" panose="020B0502040204020203" pitchFamily="34" charset="0"/>
              </a:rPr>
              <a:t>Thema</a:t>
            </a:r>
            <a:endParaRPr lang="de-DE" sz="1600" dirty="0">
              <a:effectLst/>
              <a:latin typeface="Times New Roman" panose="02020603050405020304" pitchFamily="18" charset="0"/>
              <a:ea typeface="Times New Roman" panose="02020603050405020304" pitchFamily="18" charset="0"/>
            </a:endParaRPr>
          </a:p>
        </p:txBody>
      </p:sp>
      <p:sp>
        <p:nvSpPr>
          <p:cNvPr id="17" name="Rechteck 16">
            <a:extLst>
              <a:ext uri="{FF2B5EF4-FFF2-40B4-BE49-F238E27FC236}">
                <a16:creationId xmlns:a16="http://schemas.microsoft.com/office/drawing/2014/main" id="{362EF5F1-79C8-49D1-A01E-106B1392D3C0}"/>
              </a:ext>
            </a:extLst>
          </p:cNvPr>
          <p:cNvSpPr/>
          <p:nvPr/>
        </p:nvSpPr>
        <p:spPr>
          <a:xfrm>
            <a:off x="311440" y="1932017"/>
            <a:ext cx="3492000" cy="4559272"/>
          </a:xfrm>
          <a:prstGeom prst="rect">
            <a:avLst/>
          </a:prstGeom>
          <a:solidFill>
            <a:srgbClr val="BDE8BE"/>
          </a:solidFill>
          <a:ln w="12700" cap="flat" cmpd="sng" algn="ctr">
            <a:noFill/>
            <a:prstDash val="solid"/>
            <a:miter lim="800000"/>
          </a:ln>
          <a:effectLst/>
        </p:spPr>
        <p:txBody>
          <a:bodyPr rtlCol="0" anchor="ctr"/>
          <a:lstStyle/>
          <a:p>
            <a:pPr algn="ctr">
              <a:spcAft>
                <a:spcPts val="0"/>
              </a:spcAft>
            </a:pPr>
            <a:r>
              <a:rPr lang="de-DE" sz="1600" dirty="0">
                <a:solidFill>
                  <a:srgbClr val="00243A"/>
                </a:solidFill>
                <a:latin typeface="Segoe UI" panose="020B0502040204020203" pitchFamily="34" charset="0"/>
              </a:rPr>
              <a:t>Unternehmensführung</a:t>
            </a:r>
            <a:endParaRPr lang="de-DE" sz="1600" dirty="0">
              <a:effectLst/>
              <a:latin typeface="Times New Roman" panose="02020603050405020304" pitchFamily="18" charset="0"/>
              <a:ea typeface="Times New Roman" panose="02020603050405020304" pitchFamily="18" charset="0"/>
            </a:endParaRPr>
          </a:p>
        </p:txBody>
      </p:sp>
      <p:sp>
        <p:nvSpPr>
          <p:cNvPr id="20" name="Rechteck 19">
            <a:extLst>
              <a:ext uri="{FF2B5EF4-FFF2-40B4-BE49-F238E27FC236}">
                <a16:creationId xmlns:a16="http://schemas.microsoft.com/office/drawing/2014/main" id="{7D024524-702A-4C65-9D12-F704AB59B600}"/>
              </a:ext>
            </a:extLst>
          </p:cNvPr>
          <p:cNvSpPr/>
          <p:nvPr/>
        </p:nvSpPr>
        <p:spPr>
          <a:xfrm>
            <a:off x="4302503" y="1260865"/>
            <a:ext cx="3492000" cy="576000"/>
          </a:xfrm>
          <a:prstGeom prst="rect">
            <a:avLst/>
          </a:prstGeom>
          <a:solidFill>
            <a:srgbClr val="022652">
              <a:alpha val="89804"/>
            </a:srgbClr>
          </a:solidFill>
          <a:ln w="12700" cap="flat" cmpd="sng" algn="ctr">
            <a:noFill/>
            <a:prstDash val="solid"/>
            <a:miter lim="800000"/>
          </a:ln>
          <a:effectLst/>
        </p:spPr>
        <p:txBody>
          <a:bodyPr rtlCol="0" anchor="ctr"/>
          <a:lstStyle/>
          <a:p>
            <a:pPr algn="ctr">
              <a:spcAft>
                <a:spcPts val="0"/>
              </a:spcAft>
            </a:pPr>
            <a:r>
              <a:rPr lang="de-DE" sz="1600" kern="1200" dirty="0">
                <a:solidFill>
                  <a:srgbClr val="FFFFFF"/>
                </a:solidFill>
                <a:effectLst/>
                <a:latin typeface="Segoe UI" panose="020B0502040204020203" pitchFamily="34" charset="0"/>
              </a:rPr>
              <a:t>Unterthemen</a:t>
            </a:r>
            <a:endParaRPr lang="de-DE" sz="1600" dirty="0">
              <a:effectLst/>
              <a:latin typeface="Times New Roman" panose="02020603050405020304" pitchFamily="18" charset="0"/>
              <a:ea typeface="Times New Roman" panose="02020603050405020304" pitchFamily="18" charset="0"/>
            </a:endParaRPr>
          </a:p>
        </p:txBody>
      </p:sp>
      <p:sp>
        <p:nvSpPr>
          <p:cNvPr id="21" name="Rechteck 20">
            <a:extLst>
              <a:ext uri="{FF2B5EF4-FFF2-40B4-BE49-F238E27FC236}">
                <a16:creationId xmlns:a16="http://schemas.microsoft.com/office/drawing/2014/main" id="{E61367C5-F86E-47D6-9115-29C4BB195B53}"/>
              </a:ext>
            </a:extLst>
          </p:cNvPr>
          <p:cNvSpPr/>
          <p:nvPr/>
        </p:nvSpPr>
        <p:spPr>
          <a:xfrm>
            <a:off x="4302503" y="1932017"/>
            <a:ext cx="3492000" cy="576000"/>
          </a:xfrm>
          <a:prstGeom prst="rect">
            <a:avLst/>
          </a:prstGeom>
          <a:solidFill>
            <a:srgbClr val="BDE8BE">
              <a:alpha val="52157"/>
            </a:srgbClr>
          </a:solidFill>
          <a:ln w="12700" cap="flat" cmpd="sng" algn="ctr">
            <a:noFill/>
            <a:prstDash val="solid"/>
            <a:miter lim="800000"/>
          </a:ln>
          <a:effectLst/>
        </p:spPr>
        <p:txBody>
          <a:bodyPr rtlCol="0" anchor="ctr"/>
          <a:lstStyle/>
          <a:p>
            <a:pPr algn="ctr">
              <a:spcAft>
                <a:spcPts val="0"/>
              </a:spcAft>
            </a:pPr>
            <a:r>
              <a:rPr lang="de-DE" sz="1600" dirty="0">
                <a:solidFill>
                  <a:srgbClr val="00243A"/>
                </a:solidFill>
                <a:latin typeface="Segoe UI" panose="020B0502040204020203" pitchFamily="34" charset="0"/>
              </a:rPr>
              <a:t>Unternehmenskultur</a:t>
            </a:r>
            <a:endParaRPr lang="de-DE" sz="1600" dirty="0">
              <a:effectLst/>
              <a:latin typeface="Times New Roman" panose="02020603050405020304" pitchFamily="18" charset="0"/>
              <a:ea typeface="Times New Roman" panose="02020603050405020304" pitchFamily="18" charset="0"/>
            </a:endParaRPr>
          </a:p>
        </p:txBody>
      </p:sp>
      <p:sp>
        <p:nvSpPr>
          <p:cNvPr id="22" name="Rechteck 21">
            <a:extLst>
              <a:ext uri="{FF2B5EF4-FFF2-40B4-BE49-F238E27FC236}">
                <a16:creationId xmlns:a16="http://schemas.microsoft.com/office/drawing/2014/main" id="{B9D70727-B603-4B09-8A03-E2A774E05541}"/>
              </a:ext>
            </a:extLst>
          </p:cNvPr>
          <p:cNvSpPr/>
          <p:nvPr/>
        </p:nvSpPr>
        <p:spPr>
          <a:xfrm>
            <a:off x="4302503" y="2603766"/>
            <a:ext cx="3492000" cy="576000"/>
          </a:xfrm>
          <a:prstGeom prst="rect">
            <a:avLst/>
          </a:prstGeom>
          <a:solidFill>
            <a:srgbClr val="DDF3DD"/>
          </a:solidFill>
          <a:ln w="12700" cap="flat" cmpd="sng" algn="ctr">
            <a:noFill/>
            <a:prstDash val="solid"/>
            <a:miter lim="800000"/>
          </a:ln>
          <a:effectLst/>
        </p:spPr>
        <p:txBody>
          <a:bodyPr rtlCol="0" anchor="ctr"/>
          <a:lstStyle/>
          <a:p>
            <a:pPr algn="ctr">
              <a:spcAft>
                <a:spcPts val="0"/>
              </a:spcAft>
            </a:pPr>
            <a:r>
              <a:rPr lang="de-DE" sz="1600" dirty="0">
                <a:solidFill>
                  <a:srgbClr val="00243A"/>
                </a:solidFill>
                <a:latin typeface="Segoe UI" panose="020B0502040204020203" pitchFamily="34" charset="0"/>
              </a:rPr>
              <a:t>Schutz von Hinweisgebern (Whistleblowers)</a:t>
            </a:r>
            <a:endParaRPr lang="de-DE" sz="1600" dirty="0">
              <a:effectLst/>
              <a:latin typeface="Times New Roman" panose="02020603050405020304" pitchFamily="18" charset="0"/>
              <a:ea typeface="Times New Roman" panose="02020603050405020304" pitchFamily="18" charset="0"/>
            </a:endParaRPr>
          </a:p>
        </p:txBody>
      </p:sp>
      <p:sp>
        <p:nvSpPr>
          <p:cNvPr id="37" name="Rechteck 36">
            <a:extLst>
              <a:ext uri="{FF2B5EF4-FFF2-40B4-BE49-F238E27FC236}">
                <a16:creationId xmlns:a16="http://schemas.microsoft.com/office/drawing/2014/main" id="{5152394D-DECE-455F-8E0B-F4CC5B8798DC}"/>
              </a:ext>
            </a:extLst>
          </p:cNvPr>
          <p:cNvSpPr/>
          <p:nvPr/>
        </p:nvSpPr>
        <p:spPr>
          <a:xfrm>
            <a:off x="8293566" y="1260268"/>
            <a:ext cx="3492000" cy="576000"/>
          </a:xfrm>
          <a:prstGeom prst="rect">
            <a:avLst/>
          </a:prstGeom>
          <a:solidFill>
            <a:srgbClr val="022652">
              <a:alpha val="78039"/>
            </a:srgbClr>
          </a:solidFill>
          <a:ln w="12700" cap="flat" cmpd="sng" algn="ctr">
            <a:noFill/>
            <a:prstDash val="solid"/>
            <a:miter lim="800000"/>
          </a:ln>
          <a:effectLst/>
        </p:spPr>
        <p:txBody>
          <a:bodyPr rtlCol="0" anchor="ctr"/>
          <a:lstStyle/>
          <a:p>
            <a:pPr algn="ctr">
              <a:spcAft>
                <a:spcPts val="0"/>
              </a:spcAft>
            </a:pPr>
            <a:r>
              <a:rPr lang="de-DE" sz="1600" kern="1200" dirty="0">
                <a:solidFill>
                  <a:srgbClr val="FFFFFF"/>
                </a:solidFill>
                <a:effectLst/>
                <a:latin typeface="Segoe UI" panose="020B0502040204020203" pitchFamily="34" charset="0"/>
                <a:ea typeface="Times New Roman" panose="02020603050405020304" pitchFamily="18" charset="0"/>
              </a:rPr>
              <a:t>Unter-Unterthemen</a:t>
            </a:r>
            <a:endParaRPr lang="de-DE" sz="1600" dirty="0">
              <a:effectLst/>
              <a:latin typeface="Times New Roman" panose="02020603050405020304" pitchFamily="18" charset="0"/>
              <a:ea typeface="Times New Roman" panose="02020603050405020304" pitchFamily="18" charset="0"/>
            </a:endParaRPr>
          </a:p>
        </p:txBody>
      </p:sp>
      <p:sp>
        <p:nvSpPr>
          <p:cNvPr id="25" name="Rechteck 24">
            <a:extLst>
              <a:ext uri="{FF2B5EF4-FFF2-40B4-BE49-F238E27FC236}">
                <a16:creationId xmlns:a16="http://schemas.microsoft.com/office/drawing/2014/main" id="{2DD56CA6-03B7-4686-AC9E-E4C41279ADDD}"/>
              </a:ext>
            </a:extLst>
          </p:cNvPr>
          <p:cNvSpPr/>
          <p:nvPr/>
        </p:nvSpPr>
        <p:spPr>
          <a:xfrm>
            <a:off x="4302503" y="3275515"/>
            <a:ext cx="3492000" cy="576000"/>
          </a:xfrm>
          <a:prstGeom prst="rect">
            <a:avLst/>
          </a:prstGeom>
          <a:solidFill>
            <a:srgbClr val="DDF3DD"/>
          </a:solidFill>
          <a:ln w="12700" cap="flat" cmpd="sng" algn="ctr">
            <a:noFill/>
            <a:prstDash val="solid"/>
            <a:miter lim="800000"/>
          </a:ln>
          <a:effectLst/>
        </p:spPr>
        <p:txBody>
          <a:bodyPr rtlCol="0" anchor="ctr"/>
          <a:lstStyle/>
          <a:p>
            <a:pPr algn="ctr">
              <a:spcAft>
                <a:spcPts val="0"/>
              </a:spcAft>
            </a:pPr>
            <a:r>
              <a:rPr lang="de-DE" sz="1600" dirty="0">
                <a:solidFill>
                  <a:srgbClr val="00243A"/>
                </a:solidFill>
                <a:latin typeface="Segoe UI" panose="020B0502040204020203" pitchFamily="34" charset="0"/>
              </a:rPr>
              <a:t>Tierschutz</a:t>
            </a:r>
            <a:endParaRPr lang="de-DE" sz="1600" dirty="0">
              <a:effectLst/>
              <a:latin typeface="Times New Roman" panose="02020603050405020304" pitchFamily="18" charset="0"/>
              <a:ea typeface="Times New Roman" panose="02020603050405020304" pitchFamily="18" charset="0"/>
            </a:endParaRPr>
          </a:p>
        </p:txBody>
      </p:sp>
      <p:sp>
        <p:nvSpPr>
          <p:cNvPr id="29" name="Rechteck 28">
            <a:extLst>
              <a:ext uri="{FF2B5EF4-FFF2-40B4-BE49-F238E27FC236}">
                <a16:creationId xmlns:a16="http://schemas.microsoft.com/office/drawing/2014/main" id="{7C443721-920A-452B-A97E-7374F8778825}"/>
              </a:ext>
            </a:extLst>
          </p:cNvPr>
          <p:cNvSpPr/>
          <p:nvPr/>
        </p:nvSpPr>
        <p:spPr>
          <a:xfrm>
            <a:off x="8293566" y="5290762"/>
            <a:ext cx="3492000" cy="576000"/>
          </a:xfrm>
          <a:prstGeom prst="rect">
            <a:avLst/>
          </a:prstGeom>
          <a:solidFill>
            <a:srgbClr val="BDE8BE">
              <a:alpha val="30196"/>
            </a:srgbClr>
          </a:solidFill>
          <a:ln w="12700" cap="flat" cmpd="sng" algn="ctr">
            <a:noFill/>
            <a:prstDash val="solid"/>
            <a:miter lim="800000"/>
          </a:ln>
          <a:effectLst/>
        </p:spPr>
        <p:txBody>
          <a:bodyPr rtlCol="0" anchor="ctr"/>
          <a:lstStyle/>
          <a:p>
            <a:pPr algn="ctr">
              <a:spcAft>
                <a:spcPts val="0"/>
              </a:spcAft>
            </a:pPr>
            <a:r>
              <a:rPr lang="de-DE" sz="1600" dirty="0">
                <a:solidFill>
                  <a:srgbClr val="00243A"/>
                </a:solidFill>
                <a:latin typeface="Segoe UI" panose="020B0502040204020203" pitchFamily="34" charset="0"/>
              </a:rPr>
              <a:t>Vermeidung und Aufdeckung, inkl. Schulung</a:t>
            </a:r>
            <a:endParaRPr lang="de-DE" sz="1600" dirty="0">
              <a:effectLst/>
              <a:latin typeface="Times New Roman" panose="02020603050405020304" pitchFamily="18" charset="0"/>
              <a:ea typeface="Times New Roman" panose="02020603050405020304" pitchFamily="18" charset="0"/>
            </a:endParaRPr>
          </a:p>
        </p:txBody>
      </p:sp>
      <p:sp>
        <p:nvSpPr>
          <p:cNvPr id="23" name="Foliennummernplatzhalter 3">
            <a:extLst>
              <a:ext uri="{FF2B5EF4-FFF2-40B4-BE49-F238E27FC236}">
                <a16:creationId xmlns:a16="http://schemas.microsoft.com/office/drawing/2014/main" id="{1CD9BBFC-4409-4A78-A013-C6BDF7C7AECE}"/>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10</a:t>
            </a:fld>
            <a:endParaRPr lang="de-DE" sz="1000" dirty="0">
              <a:solidFill>
                <a:schemeClr val="tx1"/>
              </a:solidFill>
            </a:endParaRPr>
          </a:p>
        </p:txBody>
      </p:sp>
      <p:sp>
        <p:nvSpPr>
          <p:cNvPr id="30" name="Rechteck 29">
            <a:extLst>
              <a:ext uri="{FF2B5EF4-FFF2-40B4-BE49-F238E27FC236}">
                <a16:creationId xmlns:a16="http://schemas.microsoft.com/office/drawing/2014/main" id="{12A5B32F-E825-4008-8A95-C224FFCCC978}"/>
              </a:ext>
            </a:extLst>
          </p:cNvPr>
          <p:cNvSpPr/>
          <p:nvPr/>
        </p:nvSpPr>
        <p:spPr>
          <a:xfrm>
            <a:off x="4302503" y="3947264"/>
            <a:ext cx="3492000" cy="576000"/>
          </a:xfrm>
          <a:prstGeom prst="rect">
            <a:avLst/>
          </a:prstGeom>
          <a:solidFill>
            <a:srgbClr val="DDF3DD"/>
          </a:solidFill>
          <a:ln w="12700" cap="flat" cmpd="sng" algn="ctr">
            <a:noFill/>
            <a:prstDash val="solid"/>
            <a:miter lim="800000"/>
          </a:ln>
          <a:effectLst/>
        </p:spPr>
        <p:txBody>
          <a:bodyPr rtlCol="0" anchor="ctr"/>
          <a:lstStyle/>
          <a:p>
            <a:pPr algn="ctr">
              <a:spcAft>
                <a:spcPts val="0"/>
              </a:spcAft>
            </a:pPr>
            <a:r>
              <a:rPr lang="de-DE" sz="1600" dirty="0">
                <a:solidFill>
                  <a:srgbClr val="00243A"/>
                </a:solidFill>
                <a:latin typeface="Segoe UI" panose="020B0502040204020203" pitchFamily="34" charset="0"/>
              </a:rPr>
              <a:t>Politisches Engagement &amp; Lobbytätigkeiten</a:t>
            </a:r>
            <a:endParaRPr lang="de-DE" sz="1600" dirty="0">
              <a:effectLst/>
              <a:latin typeface="Times New Roman" panose="02020603050405020304" pitchFamily="18" charset="0"/>
              <a:ea typeface="Times New Roman" panose="02020603050405020304" pitchFamily="18" charset="0"/>
            </a:endParaRPr>
          </a:p>
        </p:txBody>
      </p:sp>
      <p:sp>
        <p:nvSpPr>
          <p:cNvPr id="31" name="Rechteck 30">
            <a:extLst>
              <a:ext uri="{FF2B5EF4-FFF2-40B4-BE49-F238E27FC236}">
                <a16:creationId xmlns:a16="http://schemas.microsoft.com/office/drawing/2014/main" id="{136D0AD2-6A7C-4CEC-B5BF-73BB06125558}"/>
              </a:ext>
            </a:extLst>
          </p:cNvPr>
          <p:cNvSpPr/>
          <p:nvPr/>
        </p:nvSpPr>
        <p:spPr>
          <a:xfrm>
            <a:off x="4302503" y="4619013"/>
            <a:ext cx="3492473" cy="576000"/>
          </a:xfrm>
          <a:prstGeom prst="rect">
            <a:avLst/>
          </a:prstGeom>
          <a:solidFill>
            <a:srgbClr val="DDF3DD"/>
          </a:solidFill>
          <a:ln w="12700" cap="flat" cmpd="sng" algn="ctr">
            <a:noFill/>
            <a:prstDash val="solid"/>
            <a:miter lim="800000"/>
          </a:ln>
          <a:effectLst/>
        </p:spPr>
        <p:txBody>
          <a:bodyPr rtlCol="0" anchor="ctr"/>
          <a:lstStyle/>
          <a:p>
            <a:pPr algn="ctr">
              <a:spcAft>
                <a:spcPts val="0"/>
              </a:spcAft>
            </a:pPr>
            <a:r>
              <a:rPr lang="de-DE" sz="1600" dirty="0">
                <a:solidFill>
                  <a:srgbClr val="00243A"/>
                </a:solidFill>
                <a:latin typeface="Segoe UI" panose="020B0502040204020203" pitchFamily="34" charset="0"/>
              </a:rPr>
              <a:t>Management der Beziehungen zu Lieferanten, inkl. Zahlungspraktiken</a:t>
            </a:r>
            <a:endParaRPr lang="de-DE" sz="1600" dirty="0">
              <a:effectLst/>
              <a:latin typeface="Times New Roman" panose="02020603050405020304" pitchFamily="18" charset="0"/>
              <a:ea typeface="Times New Roman" panose="02020603050405020304" pitchFamily="18" charset="0"/>
            </a:endParaRPr>
          </a:p>
        </p:txBody>
      </p:sp>
      <p:sp>
        <p:nvSpPr>
          <p:cNvPr id="33" name="Rechteck 32">
            <a:extLst>
              <a:ext uri="{FF2B5EF4-FFF2-40B4-BE49-F238E27FC236}">
                <a16:creationId xmlns:a16="http://schemas.microsoft.com/office/drawing/2014/main" id="{F1C16731-C1D2-49C9-8701-582E6DDCFB2A}"/>
              </a:ext>
            </a:extLst>
          </p:cNvPr>
          <p:cNvSpPr/>
          <p:nvPr/>
        </p:nvSpPr>
        <p:spPr>
          <a:xfrm>
            <a:off x="4302503" y="5290761"/>
            <a:ext cx="3492000" cy="1200527"/>
          </a:xfrm>
          <a:prstGeom prst="rect">
            <a:avLst/>
          </a:prstGeom>
          <a:solidFill>
            <a:srgbClr val="DDF3DD"/>
          </a:solidFill>
          <a:ln w="12700" cap="flat" cmpd="sng" algn="ctr">
            <a:noFill/>
            <a:prstDash val="solid"/>
            <a:miter lim="800000"/>
          </a:ln>
          <a:effectLst/>
        </p:spPr>
        <p:txBody>
          <a:bodyPr rtlCol="0" anchor="ctr"/>
          <a:lstStyle/>
          <a:p>
            <a:pPr algn="ctr">
              <a:spcAft>
                <a:spcPts val="0"/>
              </a:spcAft>
            </a:pPr>
            <a:r>
              <a:rPr lang="de-DE" sz="1600" dirty="0">
                <a:solidFill>
                  <a:srgbClr val="00243A"/>
                </a:solidFill>
                <a:latin typeface="Segoe UI" panose="020B0502040204020203" pitchFamily="34" charset="0"/>
              </a:rPr>
              <a:t>Korruption und Bestechung</a:t>
            </a:r>
            <a:endParaRPr lang="de-DE" sz="1600" dirty="0">
              <a:effectLst/>
              <a:latin typeface="Times New Roman" panose="02020603050405020304" pitchFamily="18" charset="0"/>
              <a:ea typeface="Times New Roman" panose="02020603050405020304" pitchFamily="18" charset="0"/>
            </a:endParaRPr>
          </a:p>
        </p:txBody>
      </p:sp>
      <p:sp>
        <p:nvSpPr>
          <p:cNvPr id="34" name="Rechteck 33">
            <a:extLst>
              <a:ext uri="{FF2B5EF4-FFF2-40B4-BE49-F238E27FC236}">
                <a16:creationId xmlns:a16="http://schemas.microsoft.com/office/drawing/2014/main" id="{671BC19B-B338-411F-B74A-9A92377A93D5}"/>
              </a:ext>
            </a:extLst>
          </p:cNvPr>
          <p:cNvSpPr/>
          <p:nvPr/>
        </p:nvSpPr>
        <p:spPr>
          <a:xfrm>
            <a:off x="8293566" y="5915289"/>
            <a:ext cx="3492000" cy="576000"/>
          </a:xfrm>
          <a:prstGeom prst="rect">
            <a:avLst/>
          </a:prstGeom>
          <a:solidFill>
            <a:srgbClr val="EBF8EB"/>
          </a:solidFill>
          <a:ln w="12700" cap="flat" cmpd="sng" algn="ctr">
            <a:noFill/>
            <a:prstDash val="solid"/>
            <a:miter lim="800000"/>
          </a:ln>
          <a:effectLst/>
        </p:spPr>
        <p:txBody>
          <a:bodyPr rtlCol="0" anchor="ctr"/>
          <a:lstStyle/>
          <a:p>
            <a:pPr algn="ctr">
              <a:spcAft>
                <a:spcPts val="0"/>
              </a:spcAft>
            </a:pPr>
            <a:r>
              <a:rPr lang="de-DE" sz="1600" dirty="0">
                <a:solidFill>
                  <a:srgbClr val="00243A"/>
                </a:solidFill>
                <a:latin typeface="Segoe UI" panose="020B0502040204020203" pitchFamily="34" charset="0"/>
              </a:rPr>
              <a:t>Vorkommnisse</a:t>
            </a:r>
            <a:endParaRPr lang="de-DE"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3548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0" grpId="0" animBg="1"/>
      <p:bldP spid="21" grpId="0" animBg="1"/>
      <p:bldP spid="22" grpId="0" animBg="1"/>
      <p:bldP spid="37" grpId="0" animBg="1"/>
      <p:bldP spid="25" grpId="0" animBg="1"/>
      <p:bldP spid="29" grpId="0" animBg="1"/>
      <p:bldP spid="30" grpId="0" animBg="1"/>
      <p:bldP spid="31" grpId="0" animBg="1"/>
      <p:bldP spid="33" grpId="0" animBg="1"/>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9724CD0-58C0-4658-9E5E-CCFFEF268FF5}"/>
              </a:ext>
            </a:extLst>
          </p:cNvPr>
          <p:cNvSpPr/>
          <p:nvPr/>
        </p:nvSpPr>
        <p:spPr>
          <a:xfrm>
            <a:off x="0" y="1744646"/>
            <a:ext cx="12192000" cy="349338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endParaRPr>
          </a:p>
        </p:txBody>
      </p:sp>
      <p:sp>
        <p:nvSpPr>
          <p:cNvPr id="11" name="Inhaltsplatzhalter 2">
            <a:extLst>
              <a:ext uri="{FF2B5EF4-FFF2-40B4-BE49-F238E27FC236}">
                <a16:creationId xmlns:a16="http://schemas.microsoft.com/office/drawing/2014/main" id="{2D29A6FE-0227-494A-B40E-1763B6E16CC9}"/>
              </a:ext>
            </a:extLst>
          </p:cNvPr>
          <p:cNvSpPr txBox="1">
            <a:spLocks/>
          </p:cNvSpPr>
          <p:nvPr/>
        </p:nvSpPr>
        <p:spPr>
          <a:xfrm>
            <a:off x="1889212" y="2316163"/>
            <a:ext cx="10320715" cy="22256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de-DE" sz="4000" b="1" dirty="0">
                <a:solidFill>
                  <a:schemeClr val="bg1"/>
                </a:solidFill>
                <a:latin typeface="Segoe UI" panose="020B0502040204020203" pitchFamily="34" charset="0"/>
                <a:ea typeface="Segoe UI" panose="020B0502040204020203" pitchFamily="34" charset="0"/>
                <a:cs typeface="Segoe UI" panose="020B0502040204020203" pitchFamily="34" charset="0"/>
              </a:rPr>
              <a:t>G1: Unternehmensführung</a:t>
            </a:r>
          </a:p>
          <a:p>
            <a:pPr marL="0" indent="0">
              <a:spcBef>
                <a:spcPts val="0"/>
              </a:spcBef>
              <a:spcAft>
                <a:spcPts val="600"/>
              </a:spcAft>
              <a:buFont typeface="Arial" panose="020B0604020202020204" pitchFamily="34" charset="0"/>
              <a:buNone/>
            </a:pPr>
            <a:r>
              <a:rPr lang="de-DE" sz="3200" dirty="0">
                <a:solidFill>
                  <a:schemeClr val="bg1"/>
                </a:solidFill>
                <a:latin typeface="Segoe UI" panose="020B0502040204020203" pitchFamily="34" charset="0"/>
                <a:ea typeface="Segoe UI" panose="020B0502040204020203" pitchFamily="34" charset="0"/>
                <a:cs typeface="Segoe UI" panose="020B0502040204020203" pitchFamily="34" charset="0"/>
              </a:rPr>
              <a:t>Was muss berichtet werden?</a:t>
            </a:r>
          </a:p>
        </p:txBody>
      </p:sp>
      <p:sp>
        <p:nvSpPr>
          <p:cNvPr id="12" name="Ellipse 11">
            <a:extLst>
              <a:ext uri="{FF2B5EF4-FFF2-40B4-BE49-F238E27FC236}">
                <a16:creationId xmlns:a16="http://schemas.microsoft.com/office/drawing/2014/main" id="{BA85A521-E9CC-4E0E-BCA3-E1E29D36FC5D}"/>
              </a:ext>
            </a:extLst>
          </p:cNvPr>
          <p:cNvSpPr/>
          <p:nvPr/>
        </p:nvSpPr>
        <p:spPr>
          <a:xfrm>
            <a:off x="564413" y="2835000"/>
            <a:ext cx="1188000" cy="11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Präsentation mit Medien">
            <a:extLst>
              <a:ext uri="{FF2B5EF4-FFF2-40B4-BE49-F238E27FC236}">
                <a16:creationId xmlns:a16="http://schemas.microsoft.com/office/drawing/2014/main" id="{9A1486FC-2D9E-496F-91A9-F4E284F1E7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213" y="2971800"/>
            <a:ext cx="914400" cy="914400"/>
          </a:xfrm>
          <a:prstGeom prst="rect">
            <a:avLst/>
          </a:prstGeom>
        </p:spPr>
      </p:pic>
    </p:spTree>
    <p:extLst>
      <p:ext uri="{BB962C8B-B14F-4D97-AF65-F5344CB8AC3E}">
        <p14:creationId xmlns:p14="http://schemas.microsoft.com/office/powerpoint/2010/main" val="1238340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4977345-F4A4-4802-A2D8-692D9E922FC5}"/>
              </a:ext>
            </a:extLst>
          </p:cNvPr>
          <p:cNvSpPr txBox="1">
            <a:spLocks/>
          </p:cNvSpPr>
          <p:nvPr/>
        </p:nvSpPr>
        <p:spPr>
          <a:xfrm>
            <a:off x="0" y="-1"/>
            <a:ext cx="12192000" cy="900000"/>
          </a:xfrm>
          <a:prstGeom prst="rect">
            <a:avLst/>
          </a:prstGeom>
          <a:noFill/>
        </p:spPr>
        <p:txBody>
          <a:bodyPr vert="horz" lIns="91440" tIns="45720" rIns="91440" bIns="45720" rtlCol="0" anchor="ctr">
            <a:noAutofit/>
          </a:bodyPr>
          <a:lstStyle>
            <a:defPPr>
              <a:defRPr lang="de-DE"/>
            </a:defPPr>
            <a:lvl1pPr indent="361950">
              <a:spcBef>
                <a:spcPct val="0"/>
              </a:spcBef>
              <a:buNone/>
              <a:defRPr sz="2800" cap="small">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270000" algn="l" defTabSz="4572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srgbClr val="008096"/>
                </a:solidFill>
                <a:effectLst/>
                <a:uLnTx/>
                <a:uFillTx/>
                <a:latin typeface="Segoe UI" panose="020B0502040204020203" pitchFamily="34" charset="0"/>
                <a:ea typeface="Arial Unicode MS" panose="020B0604020202020204" pitchFamily="34" charset="-128"/>
                <a:cs typeface="Segoe UI" panose="020B0502040204020203" pitchFamily="34" charset="0"/>
              </a:rPr>
              <a:t>Angabepflichten in ESRS G1</a:t>
            </a:r>
          </a:p>
        </p:txBody>
      </p:sp>
      <p:graphicFrame>
        <p:nvGraphicFramePr>
          <p:cNvPr id="8" name="Tabelle 7">
            <a:extLst>
              <a:ext uri="{FF2B5EF4-FFF2-40B4-BE49-F238E27FC236}">
                <a16:creationId xmlns:a16="http://schemas.microsoft.com/office/drawing/2014/main" id="{560069E1-2C06-4EFB-AEA3-B30F8607D792}"/>
              </a:ext>
            </a:extLst>
          </p:cNvPr>
          <p:cNvGraphicFramePr>
            <a:graphicFrameLocks noGrp="1"/>
          </p:cNvGraphicFramePr>
          <p:nvPr>
            <p:extLst>
              <p:ext uri="{D42A27DB-BD31-4B8C-83A1-F6EECF244321}">
                <p14:modId xmlns:p14="http://schemas.microsoft.com/office/powerpoint/2010/main" val="2422395085"/>
              </p:ext>
            </p:extLst>
          </p:nvPr>
        </p:nvGraphicFramePr>
        <p:xfrm>
          <a:off x="260986" y="1115697"/>
          <a:ext cx="11826410" cy="4326072"/>
        </p:xfrm>
        <a:graphic>
          <a:graphicData uri="http://schemas.openxmlformats.org/drawingml/2006/table">
            <a:tbl>
              <a:tblPr firstRow="1" bandRow="1">
                <a:tableStyleId>{17292A2E-F333-43FB-9621-5CBBE7FDCDCB}</a:tableStyleId>
              </a:tblPr>
              <a:tblGrid>
                <a:gridCol w="3843181">
                  <a:extLst>
                    <a:ext uri="{9D8B030D-6E8A-4147-A177-3AD203B41FA5}">
                      <a16:colId xmlns:a16="http://schemas.microsoft.com/office/drawing/2014/main" val="3615363392"/>
                    </a:ext>
                  </a:extLst>
                </a:gridCol>
                <a:gridCol w="7983229">
                  <a:extLst>
                    <a:ext uri="{9D8B030D-6E8A-4147-A177-3AD203B41FA5}">
                      <a16:colId xmlns:a16="http://schemas.microsoft.com/office/drawing/2014/main" val="2534541827"/>
                    </a:ext>
                  </a:extLst>
                </a:gridCol>
              </a:tblGrid>
              <a:tr h="438072">
                <a:tc>
                  <a:txBody>
                    <a:bodyPr/>
                    <a:lstStyle/>
                    <a:p>
                      <a:r>
                        <a:rPr lang="de-DE" sz="1800" noProof="0" dirty="0" err="1"/>
                        <a:t>Angabepflicht</a:t>
                      </a:r>
                      <a:endParaRPr lang="de-DE" sz="18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de-DE" sz="1800" dirty="0"/>
                        <a:t>Bezeichnung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847561603"/>
                  </a:ext>
                </a:extLst>
              </a:tr>
              <a:tr h="648000">
                <a:tc>
                  <a:txBody>
                    <a:bodyPr/>
                    <a:lstStyle/>
                    <a:p>
                      <a:pPr algn="l"/>
                      <a:r>
                        <a:rPr lang="de-DE" sz="1800" b="1" noProof="0" dirty="0" err="1"/>
                        <a:t>Angabepflicht</a:t>
                      </a:r>
                      <a:r>
                        <a:rPr lang="de-DE" sz="1800" b="1" noProof="0" dirty="0"/>
                        <a:t> im Zusammenhang mit ESRS 2 GOV-1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b="0" dirty="0"/>
                        <a:t>Die Rolle der Verwaltungs-, Leitungs- und Aufsichtsorgane</a:t>
                      </a:r>
                      <a:endParaRPr lang="de-DE" sz="1800" b="0" i="0" u="none" strike="noStrike" kern="1200" baseline="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6819049"/>
                  </a:ext>
                </a:extLst>
              </a:tr>
              <a:tr h="648000">
                <a:tc>
                  <a:txBody>
                    <a:bodyPr/>
                    <a:lstStyle/>
                    <a:p>
                      <a:pPr algn="l"/>
                      <a:r>
                        <a:rPr lang="de-DE" sz="1800" b="1" i="0" u="none" strike="noStrike" kern="1200" baseline="0" noProof="0" dirty="0" err="1">
                          <a:solidFill>
                            <a:schemeClr val="tx1"/>
                          </a:solidFill>
                          <a:latin typeface="+mn-lt"/>
                          <a:ea typeface="+mn-ea"/>
                          <a:cs typeface="+mn-cs"/>
                        </a:rPr>
                        <a:t>Angabepflicht</a:t>
                      </a:r>
                      <a:r>
                        <a:rPr lang="de-DE" sz="1800" b="1" i="0" u="none" strike="noStrike" kern="1200" baseline="0" noProof="0" dirty="0">
                          <a:solidFill>
                            <a:schemeClr val="tx1"/>
                          </a:solidFill>
                          <a:latin typeface="+mn-lt"/>
                          <a:ea typeface="+mn-ea"/>
                          <a:cs typeface="+mn-cs"/>
                        </a:rPr>
                        <a:t> im Zusammenhang mit ESRS 2 IRO-1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Beschreibung der Verfahren zur Ermittlung und Bewertung der wesentlichen Auswirkungen, Risiken und Chancen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7928282"/>
                  </a:ext>
                </a:extLst>
              </a:tr>
              <a:tr h="432000">
                <a:tc>
                  <a:txBody>
                    <a:bodyPr/>
                    <a:lstStyle/>
                    <a:p>
                      <a:pPr algn="l"/>
                      <a:r>
                        <a:rPr lang="de-DE" sz="1800" b="1" i="0" u="none" strike="noStrike" kern="1200" baseline="0" dirty="0">
                          <a:solidFill>
                            <a:schemeClr val="tx1"/>
                          </a:solidFill>
                          <a:latin typeface="+mn-lt"/>
                          <a:ea typeface="+mn-ea"/>
                          <a:cs typeface="+mn-cs"/>
                        </a:rPr>
                        <a:t>G1-1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Unternehmenskultur und Konzepte für die Unternehmensführung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3096453"/>
                  </a:ext>
                </a:extLst>
              </a:tr>
              <a:tr h="43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a:solidFill>
                            <a:schemeClr val="tx1"/>
                          </a:solidFill>
                          <a:latin typeface="+mn-lt"/>
                          <a:ea typeface="+mn-ea"/>
                          <a:cs typeface="+mn-cs"/>
                        </a:rPr>
                        <a:t>G1-2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Management der Beziehungen zu Lieferanten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249075"/>
                  </a:ext>
                </a:extLst>
              </a:tr>
              <a:tr h="432000">
                <a:tc>
                  <a:txBody>
                    <a:bodyPr/>
                    <a:lstStyle/>
                    <a:p>
                      <a:pPr algn="l"/>
                      <a:r>
                        <a:rPr lang="de-DE" sz="1800" b="1" i="0" u="none" strike="noStrike" kern="1200" baseline="0" dirty="0">
                          <a:solidFill>
                            <a:schemeClr val="tx1"/>
                          </a:solidFill>
                          <a:latin typeface="+mn-lt"/>
                          <a:ea typeface="+mn-ea"/>
                          <a:cs typeface="+mn-cs"/>
                        </a:rPr>
                        <a:t>G1-3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Verhinderung und Aufdeckung von Korruption und Bestechung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9245612"/>
                  </a:ext>
                </a:extLst>
              </a:tr>
              <a:tr h="432000">
                <a:tc>
                  <a:txBody>
                    <a:bodyPr/>
                    <a:lstStyle/>
                    <a:p>
                      <a:pPr algn="l"/>
                      <a:r>
                        <a:rPr lang="de-DE" sz="1800" b="1" i="0" u="none" strike="noStrike" kern="1200" baseline="0" dirty="0">
                          <a:solidFill>
                            <a:schemeClr val="tx1"/>
                          </a:solidFill>
                          <a:latin typeface="+mn-lt"/>
                          <a:ea typeface="+mn-ea"/>
                          <a:cs typeface="+mn-cs"/>
                        </a:rPr>
                        <a:t>G1-4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Korruptions- oder Bestechungsfälle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0734166"/>
                  </a:ext>
                </a:extLst>
              </a:tr>
              <a:tr h="432000">
                <a:tc>
                  <a:txBody>
                    <a:bodyPr/>
                    <a:lstStyle/>
                    <a:p>
                      <a:pPr algn="l"/>
                      <a:r>
                        <a:rPr lang="de-DE" sz="1800" b="1" i="0" u="none" strike="noStrike" kern="1200" baseline="0" dirty="0">
                          <a:solidFill>
                            <a:schemeClr val="tx1"/>
                          </a:solidFill>
                          <a:latin typeface="+mn-lt"/>
                          <a:ea typeface="+mn-ea"/>
                          <a:cs typeface="+mn-cs"/>
                        </a:rPr>
                        <a:t>G1-5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Politische Einflussnahme und Lobbytätigkeiten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274678"/>
                  </a:ext>
                </a:extLst>
              </a:tr>
              <a:tr h="432000">
                <a:tc>
                  <a:txBody>
                    <a:bodyPr/>
                    <a:lstStyle/>
                    <a:p>
                      <a:pPr algn="l"/>
                      <a:r>
                        <a:rPr lang="de-DE" sz="1800" b="1" i="0" u="none" strike="noStrike" kern="1200" baseline="0" dirty="0">
                          <a:solidFill>
                            <a:schemeClr val="tx1"/>
                          </a:solidFill>
                          <a:latin typeface="+mn-lt"/>
                          <a:ea typeface="+mn-ea"/>
                          <a:cs typeface="+mn-cs"/>
                        </a:rPr>
                        <a:t>G1-6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Zahlungspraktiken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9221477"/>
                  </a:ext>
                </a:extLst>
              </a:tr>
            </a:tbl>
          </a:graphicData>
        </a:graphic>
      </p:graphicFrame>
      <p:sp>
        <p:nvSpPr>
          <p:cNvPr id="32" name="Foliennummernplatzhalter 3">
            <a:extLst>
              <a:ext uri="{FF2B5EF4-FFF2-40B4-BE49-F238E27FC236}">
                <a16:creationId xmlns:a16="http://schemas.microsoft.com/office/drawing/2014/main" id="{70AF5847-CB0B-4E67-899E-884C42823436}"/>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FEC9D7E-A7CC-42D1-BA16-B7E2BB6828DA}" type="slidenum">
              <a:rPr kumimoji="0" lang="de-DE" sz="1000" b="0" i="0" u="none" strike="noStrike" kern="1200" cap="none" spc="0" normalizeH="0" baseline="0" noProof="0" smtClean="0">
                <a:ln>
                  <a:noFill/>
                </a:ln>
                <a:solidFill>
                  <a:srgbClr val="00243A"/>
                </a:solidFill>
                <a:effectLst/>
                <a:uLnTx/>
                <a:uFillTx/>
                <a:latin typeface="Segoe U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de-DE" sz="1000" b="0" i="0" u="none" strike="noStrike" kern="1200" cap="none" spc="0" normalizeH="0" baseline="0" noProof="0" dirty="0">
              <a:ln>
                <a:noFill/>
              </a:ln>
              <a:solidFill>
                <a:srgbClr val="00243A"/>
              </a:solidFill>
              <a:effectLst/>
              <a:uLnTx/>
              <a:uFillTx/>
              <a:latin typeface="Segoe UI"/>
              <a:ea typeface="+mn-ea"/>
              <a:cs typeface="+mn-cs"/>
            </a:endParaRPr>
          </a:p>
        </p:txBody>
      </p:sp>
      <p:sp>
        <p:nvSpPr>
          <p:cNvPr id="13" name="Rechteck 12">
            <a:extLst>
              <a:ext uri="{FF2B5EF4-FFF2-40B4-BE49-F238E27FC236}">
                <a16:creationId xmlns:a16="http://schemas.microsoft.com/office/drawing/2014/main" id="{89AAF73E-D42D-4FBA-8077-D7D97E23CA4D}"/>
              </a:ext>
            </a:extLst>
          </p:cNvPr>
          <p:cNvSpPr/>
          <p:nvPr/>
        </p:nvSpPr>
        <p:spPr>
          <a:xfrm>
            <a:off x="-3590"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47" b="0" i="0" u="none" strike="noStrike" kern="1200" cap="none" spc="0" normalizeH="0" baseline="0" noProof="0">
              <a:ln>
                <a:noFill/>
              </a:ln>
              <a:solidFill>
                <a:srgbClr val="008096"/>
              </a:solidFill>
              <a:effectLst/>
              <a:uLnTx/>
              <a:uFillTx/>
              <a:latin typeface="Segoe UI"/>
              <a:ea typeface="+mn-ea"/>
              <a:cs typeface="+mn-cs"/>
            </a:endParaRPr>
          </a:p>
        </p:txBody>
      </p:sp>
      <p:sp>
        <p:nvSpPr>
          <p:cNvPr id="6" name="Rechteck 5">
            <a:extLst>
              <a:ext uri="{FF2B5EF4-FFF2-40B4-BE49-F238E27FC236}">
                <a16:creationId xmlns:a16="http://schemas.microsoft.com/office/drawing/2014/main" id="{D6F6B425-2899-43BD-8348-A75866B2EFFC}"/>
              </a:ext>
            </a:extLst>
          </p:cNvPr>
          <p:cNvSpPr/>
          <p:nvPr/>
        </p:nvSpPr>
        <p:spPr>
          <a:xfrm>
            <a:off x="260986" y="1561852"/>
            <a:ext cx="11826410" cy="648000"/>
          </a:xfrm>
          <a:prstGeom prst="rect">
            <a:avLst/>
          </a:prstGeom>
          <a:solidFill>
            <a:srgbClr val="FFFFFF">
              <a:alpha val="9686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7" name="Rechteck 6">
            <a:extLst>
              <a:ext uri="{FF2B5EF4-FFF2-40B4-BE49-F238E27FC236}">
                <a16:creationId xmlns:a16="http://schemas.microsoft.com/office/drawing/2014/main" id="{0C729D48-8228-4ECF-A973-94C6A78A002A}"/>
              </a:ext>
            </a:extLst>
          </p:cNvPr>
          <p:cNvSpPr/>
          <p:nvPr/>
        </p:nvSpPr>
        <p:spPr>
          <a:xfrm>
            <a:off x="260986" y="2209852"/>
            <a:ext cx="11826410" cy="648000"/>
          </a:xfrm>
          <a:prstGeom prst="rect">
            <a:avLst/>
          </a:prstGeom>
          <a:solidFill>
            <a:srgbClr val="FFFFFF">
              <a:alpha val="9686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9" name="Rechteck 8">
            <a:extLst>
              <a:ext uri="{FF2B5EF4-FFF2-40B4-BE49-F238E27FC236}">
                <a16:creationId xmlns:a16="http://schemas.microsoft.com/office/drawing/2014/main" id="{771F9B6A-772C-44FB-935E-BD2917A5A4D1}"/>
              </a:ext>
            </a:extLst>
          </p:cNvPr>
          <p:cNvSpPr/>
          <p:nvPr/>
        </p:nvSpPr>
        <p:spPr>
          <a:xfrm>
            <a:off x="260986" y="2857852"/>
            <a:ext cx="11826410" cy="432000"/>
          </a:xfrm>
          <a:prstGeom prst="rect">
            <a:avLst/>
          </a:prstGeom>
          <a:solidFill>
            <a:srgbClr val="FFFFFF">
              <a:alpha val="9686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10" name="Rechteck 9">
            <a:extLst>
              <a:ext uri="{FF2B5EF4-FFF2-40B4-BE49-F238E27FC236}">
                <a16:creationId xmlns:a16="http://schemas.microsoft.com/office/drawing/2014/main" id="{29E7BF2F-8C8D-4198-A901-0F11A3FABE44}"/>
              </a:ext>
            </a:extLst>
          </p:cNvPr>
          <p:cNvSpPr/>
          <p:nvPr/>
        </p:nvSpPr>
        <p:spPr>
          <a:xfrm>
            <a:off x="260986" y="3284434"/>
            <a:ext cx="11826410" cy="432000"/>
          </a:xfrm>
          <a:prstGeom prst="rect">
            <a:avLst/>
          </a:prstGeom>
          <a:solidFill>
            <a:srgbClr val="FFFFFF">
              <a:alpha val="9686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11" name="Rechteck 10">
            <a:extLst>
              <a:ext uri="{FF2B5EF4-FFF2-40B4-BE49-F238E27FC236}">
                <a16:creationId xmlns:a16="http://schemas.microsoft.com/office/drawing/2014/main" id="{DE31BA76-53E8-47CA-877D-63C9B3E89332}"/>
              </a:ext>
            </a:extLst>
          </p:cNvPr>
          <p:cNvSpPr/>
          <p:nvPr/>
        </p:nvSpPr>
        <p:spPr>
          <a:xfrm>
            <a:off x="260986" y="3716652"/>
            <a:ext cx="11826410" cy="432000"/>
          </a:xfrm>
          <a:prstGeom prst="rect">
            <a:avLst/>
          </a:prstGeom>
          <a:solidFill>
            <a:srgbClr val="FFFFFF">
              <a:alpha val="9686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12" name="Rechteck 11">
            <a:extLst>
              <a:ext uri="{FF2B5EF4-FFF2-40B4-BE49-F238E27FC236}">
                <a16:creationId xmlns:a16="http://schemas.microsoft.com/office/drawing/2014/main" id="{2B7A0CA0-8266-4075-B51C-E744EE4E1F49}"/>
              </a:ext>
            </a:extLst>
          </p:cNvPr>
          <p:cNvSpPr/>
          <p:nvPr/>
        </p:nvSpPr>
        <p:spPr>
          <a:xfrm>
            <a:off x="260986" y="4146866"/>
            <a:ext cx="11826410" cy="432000"/>
          </a:xfrm>
          <a:prstGeom prst="rect">
            <a:avLst/>
          </a:prstGeom>
          <a:solidFill>
            <a:srgbClr val="FFFFFF">
              <a:alpha val="9686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14" name="Rechteck 13">
            <a:extLst>
              <a:ext uri="{FF2B5EF4-FFF2-40B4-BE49-F238E27FC236}">
                <a16:creationId xmlns:a16="http://schemas.microsoft.com/office/drawing/2014/main" id="{85F055FC-EA54-4B2F-81EF-EF2E62FC190C}"/>
              </a:ext>
            </a:extLst>
          </p:cNvPr>
          <p:cNvSpPr/>
          <p:nvPr/>
        </p:nvSpPr>
        <p:spPr>
          <a:xfrm>
            <a:off x="260986" y="4578866"/>
            <a:ext cx="11826410" cy="432000"/>
          </a:xfrm>
          <a:prstGeom prst="rect">
            <a:avLst/>
          </a:prstGeom>
          <a:solidFill>
            <a:srgbClr val="FFFFFF">
              <a:alpha val="9686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15" name="Rechteck 14">
            <a:extLst>
              <a:ext uri="{FF2B5EF4-FFF2-40B4-BE49-F238E27FC236}">
                <a16:creationId xmlns:a16="http://schemas.microsoft.com/office/drawing/2014/main" id="{73C69935-F0F7-4296-B72A-FB8E629572CC}"/>
              </a:ext>
            </a:extLst>
          </p:cNvPr>
          <p:cNvSpPr/>
          <p:nvPr/>
        </p:nvSpPr>
        <p:spPr>
          <a:xfrm>
            <a:off x="260986" y="5007060"/>
            <a:ext cx="11826410" cy="432000"/>
          </a:xfrm>
          <a:prstGeom prst="rect">
            <a:avLst/>
          </a:prstGeom>
          <a:solidFill>
            <a:srgbClr val="FFFFFF">
              <a:alpha val="96863"/>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Tree>
    <p:extLst>
      <p:ext uri="{BB962C8B-B14F-4D97-AF65-F5344CB8AC3E}">
        <p14:creationId xmlns:p14="http://schemas.microsoft.com/office/powerpoint/2010/main" val="366073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1" grpId="0" animBg="1"/>
      <p:bldP spid="12"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4977345-F4A4-4802-A2D8-692D9E922FC5}"/>
              </a:ext>
            </a:extLst>
          </p:cNvPr>
          <p:cNvSpPr txBox="1">
            <a:spLocks/>
          </p:cNvSpPr>
          <p:nvPr/>
        </p:nvSpPr>
        <p:spPr>
          <a:xfrm>
            <a:off x="0" y="-1"/>
            <a:ext cx="12192000" cy="900000"/>
          </a:xfrm>
          <a:prstGeom prst="rect">
            <a:avLst/>
          </a:prstGeom>
          <a:noFill/>
        </p:spPr>
        <p:txBody>
          <a:bodyPr vert="horz" lIns="91440" tIns="45720" rIns="91440" bIns="45720" rtlCol="0" anchor="ctr">
            <a:noAutofit/>
          </a:bodyPr>
          <a:lstStyle>
            <a:defPPr>
              <a:defRPr lang="de-DE"/>
            </a:defPPr>
            <a:lvl1pPr indent="361950">
              <a:spcBef>
                <a:spcPct val="0"/>
              </a:spcBef>
              <a:buNone/>
              <a:defRPr sz="2800" cap="small">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marL="0" marR="0" lvl="0" indent="270000" algn="l" defTabSz="4572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srgbClr val="008096"/>
                </a:solidFill>
                <a:effectLst/>
                <a:uLnTx/>
                <a:uFillTx/>
                <a:latin typeface="Segoe UI" panose="020B0502040204020203" pitchFamily="34" charset="0"/>
                <a:ea typeface="Arial Unicode MS" panose="020B0604020202020204" pitchFamily="34" charset="-128"/>
                <a:cs typeface="Segoe UI" panose="020B0502040204020203" pitchFamily="34" charset="0"/>
              </a:rPr>
              <a:t>Angabepflichten in ESRS G1</a:t>
            </a:r>
          </a:p>
        </p:txBody>
      </p:sp>
      <p:graphicFrame>
        <p:nvGraphicFramePr>
          <p:cNvPr id="8" name="Tabelle 7">
            <a:extLst>
              <a:ext uri="{FF2B5EF4-FFF2-40B4-BE49-F238E27FC236}">
                <a16:creationId xmlns:a16="http://schemas.microsoft.com/office/drawing/2014/main" id="{560069E1-2C06-4EFB-AEA3-B30F8607D792}"/>
              </a:ext>
            </a:extLst>
          </p:cNvPr>
          <p:cNvGraphicFramePr>
            <a:graphicFrameLocks noGrp="1"/>
          </p:cNvGraphicFramePr>
          <p:nvPr>
            <p:extLst>
              <p:ext uri="{D42A27DB-BD31-4B8C-83A1-F6EECF244321}">
                <p14:modId xmlns:p14="http://schemas.microsoft.com/office/powerpoint/2010/main" val="3174548098"/>
              </p:ext>
            </p:extLst>
          </p:nvPr>
        </p:nvGraphicFramePr>
        <p:xfrm>
          <a:off x="6620539" y="1211751"/>
          <a:ext cx="5416800" cy="4439080"/>
        </p:xfrm>
        <a:graphic>
          <a:graphicData uri="http://schemas.openxmlformats.org/drawingml/2006/table">
            <a:tbl>
              <a:tblPr firstRow="1" bandRow="1">
                <a:tableStyleId>{17292A2E-F333-43FB-9621-5CBBE7FDCDCB}</a:tableStyleId>
              </a:tblPr>
              <a:tblGrid>
                <a:gridCol w="1259898">
                  <a:extLst>
                    <a:ext uri="{9D8B030D-6E8A-4147-A177-3AD203B41FA5}">
                      <a16:colId xmlns:a16="http://schemas.microsoft.com/office/drawing/2014/main" val="3615363392"/>
                    </a:ext>
                  </a:extLst>
                </a:gridCol>
                <a:gridCol w="4156902">
                  <a:extLst>
                    <a:ext uri="{9D8B030D-6E8A-4147-A177-3AD203B41FA5}">
                      <a16:colId xmlns:a16="http://schemas.microsoft.com/office/drawing/2014/main" val="2534541827"/>
                    </a:ext>
                  </a:extLst>
                </a:gridCol>
              </a:tblGrid>
              <a:tr h="611771">
                <a:tc>
                  <a:txBody>
                    <a:bodyPr/>
                    <a:lstStyle/>
                    <a:p>
                      <a:r>
                        <a:rPr lang="de-DE" sz="1800" noProof="0" dirty="0" err="1"/>
                        <a:t>Angabepflicht</a:t>
                      </a:r>
                      <a:endParaRPr lang="de-DE" sz="1800" noProof="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de-DE" sz="1800" dirty="0"/>
                        <a:t>Bezeichnung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847561603"/>
                  </a:ext>
                </a:extLst>
              </a:tr>
              <a:tr h="619340">
                <a:tc>
                  <a:txBody>
                    <a:bodyPr/>
                    <a:lstStyle/>
                    <a:p>
                      <a:pPr algn="ctr"/>
                      <a:r>
                        <a:rPr lang="de-DE" sz="1800" b="1" i="0" u="none" strike="noStrike" kern="1200" baseline="0" dirty="0">
                          <a:solidFill>
                            <a:schemeClr val="tx1"/>
                          </a:solidFill>
                          <a:latin typeface="+mn-lt"/>
                          <a:ea typeface="+mn-ea"/>
                          <a:cs typeface="+mn-cs"/>
                        </a:rPr>
                        <a:t>G1-1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Unternehmenskultur und Konzepte für die Unternehmensführung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3096453"/>
                  </a:ext>
                </a:extLst>
              </a:tr>
              <a:tr h="61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800" b="1" i="0" u="none" strike="noStrike" kern="1200" baseline="0" dirty="0">
                          <a:solidFill>
                            <a:schemeClr val="tx1"/>
                          </a:solidFill>
                          <a:latin typeface="+mn-lt"/>
                          <a:ea typeface="+mn-ea"/>
                          <a:cs typeface="+mn-cs"/>
                        </a:rPr>
                        <a:t>G1-2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Management der Beziehungen zu Lieferanten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249075"/>
                  </a:ext>
                </a:extLst>
              </a:tr>
              <a:tr h="619340">
                <a:tc>
                  <a:txBody>
                    <a:bodyPr/>
                    <a:lstStyle/>
                    <a:p>
                      <a:pPr algn="ctr"/>
                      <a:r>
                        <a:rPr lang="de-DE" sz="1800" b="1" i="0" u="none" strike="noStrike" kern="1200" baseline="0" dirty="0">
                          <a:solidFill>
                            <a:schemeClr val="tx1"/>
                          </a:solidFill>
                          <a:latin typeface="+mn-lt"/>
                          <a:ea typeface="+mn-ea"/>
                          <a:cs typeface="+mn-cs"/>
                        </a:rPr>
                        <a:t>G1-3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Verhinderung und Aufdeckung von Korruption und Bestechung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9245612"/>
                  </a:ext>
                </a:extLst>
              </a:tr>
              <a:tr h="619340">
                <a:tc>
                  <a:txBody>
                    <a:bodyPr/>
                    <a:lstStyle/>
                    <a:p>
                      <a:pPr algn="ctr"/>
                      <a:r>
                        <a:rPr lang="de-DE" sz="1800" b="1" i="0" u="none" strike="noStrike" kern="1200" baseline="0" dirty="0">
                          <a:solidFill>
                            <a:schemeClr val="tx1"/>
                          </a:solidFill>
                          <a:latin typeface="+mn-lt"/>
                          <a:ea typeface="+mn-ea"/>
                          <a:cs typeface="+mn-cs"/>
                        </a:rPr>
                        <a:t>G1-4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Korruptions- oder Bestechungsfälle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0734166"/>
                  </a:ext>
                </a:extLst>
              </a:tr>
              <a:tr h="619340">
                <a:tc>
                  <a:txBody>
                    <a:bodyPr/>
                    <a:lstStyle/>
                    <a:p>
                      <a:pPr algn="ctr"/>
                      <a:r>
                        <a:rPr lang="de-DE" sz="1800" b="1" i="0" u="none" strike="noStrike" kern="1200" baseline="0" dirty="0">
                          <a:solidFill>
                            <a:schemeClr val="tx1"/>
                          </a:solidFill>
                          <a:latin typeface="+mn-lt"/>
                          <a:ea typeface="+mn-ea"/>
                          <a:cs typeface="+mn-cs"/>
                        </a:rPr>
                        <a:t>G1-5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Politische Einflussnahme und Lobbytätigkeiten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0274678"/>
                  </a:ext>
                </a:extLst>
              </a:tr>
              <a:tr h="619340">
                <a:tc>
                  <a:txBody>
                    <a:bodyPr/>
                    <a:lstStyle/>
                    <a:p>
                      <a:pPr algn="ctr"/>
                      <a:r>
                        <a:rPr lang="de-DE" sz="1800" b="1" i="0" u="none" strike="noStrike" kern="1200" baseline="0" dirty="0">
                          <a:solidFill>
                            <a:schemeClr val="tx1"/>
                          </a:solidFill>
                          <a:latin typeface="+mn-lt"/>
                          <a:ea typeface="+mn-ea"/>
                          <a:cs typeface="+mn-cs"/>
                        </a:rPr>
                        <a:t>G1-6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de-DE" sz="1800" dirty="0"/>
                        <a:t>Zahlungspraktiken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09221477"/>
                  </a:ext>
                </a:extLst>
              </a:tr>
            </a:tbl>
          </a:graphicData>
        </a:graphic>
      </p:graphicFrame>
      <p:sp>
        <p:nvSpPr>
          <p:cNvPr id="32" name="Foliennummernplatzhalter 3">
            <a:extLst>
              <a:ext uri="{FF2B5EF4-FFF2-40B4-BE49-F238E27FC236}">
                <a16:creationId xmlns:a16="http://schemas.microsoft.com/office/drawing/2014/main" id="{70AF5847-CB0B-4E67-899E-884C42823436}"/>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FEC9D7E-A7CC-42D1-BA16-B7E2BB6828DA}" type="slidenum">
              <a:rPr kumimoji="0" lang="de-DE" sz="1000" b="0" i="0" u="none" strike="noStrike" kern="1200" cap="none" spc="0" normalizeH="0" baseline="0" noProof="0" smtClean="0">
                <a:ln>
                  <a:noFill/>
                </a:ln>
                <a:solidFill>
                  <a:srgbClr val="00243A"/>
                </a:solidFill>
                <a:effectLst/>
                <a:uLnTx/>
                <a:uFillTx/>
                <a:latin typeface="Segoe U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de-DE" sz="1000" b="0" i="0" u="none" strike="noStrike" kern="1200" cap="none" spc="0" normalizeH="0" baseline="0" noProof="0" dirty="0">
              <a:ln>
                <a:noFill/>
              </a:ln>
              <a:solidFill>
                <a:srgbClr val="00243A"/>
              </a:solidFill>
              <a:effectLst/>
              <a:uLnTx/>
              <a:uFillTx/>
              <a:latin typeface="Segoe UI"/>
              <a:ea typeface="+mn-ea"/>
              <a:cs typeface="+mn-cs"/>
            </a:endParaRPr>
          </a:p>
        </p:txBody>
      </p:sp>
      <p:sp>
        <p:nvSpPr>
          <p:cNvPr id="13" name="Rechteck 12">
            <a:extLst>
              <a:ext uri="{FF2B5EF4-FFF2-40B4-BE49-F238E27FC236}">
                <a16:creationId xmlns:a16="http://schemas.microsoft.com/office/drawing/2014/main" id="{89AAF73E-D42D-4FBA-8077-D7D97E23CA4D}"/>
              </a:ext>
            </a:extLst>
          </p:cNvPr>
          <p:cNvSpPr/>
          <p:nvPr/>
        </p:nvSpPr>
        <p:spPr>
          <a:xfrm>
            <a:off x="-3590" y="0"/>
            <a:ext cx="81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247" b="0" i="0" u="none" strike="noStrike" kern="1200" cap="none" spc="0" normalizeH="0" baseline="0" noProof="0">
              <a:ln>
                <a:noFill/>
              </a:ln>
              <a:solidFill>
                <a:srgbClr val="008096"/>
              </a:solidFill>
              <a:effectLst/>
              <a:uLnTx/>
              <a:uFillTx/>
              <a:latin typeface="Segoe UI"/>
              <a:ea typeface="+mn-ea"/>
              <a:cs typeface="+mn-cs"/>
            </a:endParaRPr>
          </a:p>
        </p:txBody>
      </p:sp>
      <p:grpSp>
        <p:nvGrpSpPr>
          <p:cNvPr id="3" name="Gruppieren 2">
            <a:extLst>
              <a:ext uri="{FF2B5EF4-FFF2-40B4-BE49-F238E27FC236}">
                <a16:creationId xmlns:a16="http://schemas.microsoft.com/office/drawing/2014/main" id="{71101E62-4E20-45D8-9284-5CAD3F8B42C7}"/>
              </a:ext>
            </a:extLst>
          </p:cNvPr>
          <p:cNvGrpSpPr/>
          <p:nvPr/>
        </p:nvGrpSpPr>
        <p:grpSpPr>
          <a:xfrm>
            <a:off x="279268" y="1211751"/>
            <a:ext cx="6330638" cy="4434498"/>
            <a:chOff x="5861362" y="1211751"/>
            <a:chExt cx="6330638" cy="4434498"/>
          </a:xfrm>
        </p:grpSpPr>
        <p:pic>
          <p:nvPicPr>
            <p:cNvPr id="2" name="Grafik 1">
              <a:extLst>
                <a:ext uri="{FF2B5EF4-FFF2-40B4-BE49-F238E27FC236}">
                  <a16:creationId xmlns:a16="http://schemas.microsoft.com/office/drawing/2014/main" id="{581EB131-352F-4027-B90A-72DCD0DD2845}"/>
                </a:ext>
              </a:extLst>
            </p:cNvPr>
            <p:cNvPicPr>
              <a:picLocks noChangeAspect="1"/>
            </p:cNvPicPr>
            <p:nvPr/>
          </p:nvPicPr>
          <p:blipFill rotWithShape="1">
            <a:blip r:embed="rId3"/>
            <a:srcRect r="53909"/>
            <a:stretch/>
          </p:blipFill>
          <p:spPr>
            <a:xfrm>
              <a:off x="5861362" y="1211751"/>
              <a:ext cx="2995559" cy="4434498"/>
            </a:xfrm>
            <a:prstGeom prst="rect">
              <a:avLst/>
            </a:prstGeom>
          </p:spPr>
        </p:pic>
        <p:pic>
          <p:nvPicPr>
            <p:cNvPr id="16" name="Grafik 15">
              <a:extLst>
                <a:ext uri="{FF2B5EF4-FFF2-40B4-BE49-F238E27FC236}">
                  <a16:creationId xmlns:a16="http://schemas.microsoft.com/office/drawing/2014/main" id="{25DCAC77-1E3C-4DD4-8E30-D0A784EDD899}"/>
                </a:ext>
              </a:extLst>
            </p:cNvPr>
            <p:cNvPicPr>
              <a:picLocks noChangeAspect="1"/>
            </p:cNvPicPr>
            <p:nvPr/>
          </p:nvPicPr>
          <p:blipFill rotWithShape="1">
            <a:blip r:embed="rId3"/>
            <a:srcRect l="51107"/>
            <a:stretch/>
          </p:blipFill>
          <p:spPr>
            <a:xfrm>
              <a:off x="9014341" y="1211751"/>
              <a:ext cx="3177659" cy="4434498"/>
            </a:xfrm>
            <a:prstGeom prst="rect">
              <a:avLst/>
            </a:prstGeom>
          </p:spPr>
        </p:pic>
      </p:grpSp>
    </p:spTree>
    <p:extLst>
      <p:ext uri="{BB962C8B-B14F-4D97-AF65-F5344CB8AC3E}">
        <p14:creationId xmlns:p14="http://schemas.microsoft.com/office/powerpoint/2010/main" val="1839061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liennummernplatzhalter 3">
            <a:extLst>
              <a:ext uri="{FF2B5EF4-FFF2-40B4-BE49-F238E27FC236}">
                <a16:creationId xmlns:a16="http://schemas.microsoft.com/office/drawing/2014/main" id="{34D5B28C-2A7A-4549-8AC7-898AA0C1CB57}"/>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14</a:t>
            </a:fld>
            <a:endParaRPr lang="de-DE" sz="1000" dirty="0">
              <a:solidFill>
                <a:schemeClr val="tx1"/>
              </a:solidFill>
            </a:endParaRPr>
          </a:p>
        </p:txBody>
      </p:sp>
      <p:sp>
        <p:nvSpPr>
          <p:cNvPr id="14" name="Titel 1">
            <a:extLst>
              <a:ext uri="{FF2B5EF4-FFF2-40B4-BE49-F238E27FC236}">
                <a16:creationId xmlns:a16="http://schemas.microsoft.com/office/drawing/2014/main" id="{F4977345-F4A4-4802-A2D8-692D9E922FC5}"/>
              </a:ext>
            </a:extLst>
          </p:cNvPr>
          <p:cNvSpPr txBox="1">
            <a:spLocks/>
          </p:cNvSpPr>
          <p:nvPr/>
        </p:nvSpPr>
        <p:spPr>
          <a:xfrm>
            <a:off x="0" y="3810"/>
            <a:ext cx="12192000" cy="899795"/>
          </a:xfrm>
          <a:prstGeom prst="rect">
            <a:avLst/>
          </a:prstGeom>
          <a:noFill/>
        </p:spPr>
        <p:txBody>
          <a:bodyPr vert="horz" lIns="91440" tIns="45720" rIns="91440" bIns="45720" rtlCol="0" anchor="ctr">
            <a:noAutofit/>
          </a:bodyPr>
          <a:lstStyle/>
          <a:p>
            <a:pPr indent="274320">
              <a:lnSpc>
                <a:spcPct val="90000"/>
              </a:lnSpc>
            </a:pPr>
            <a:r>
              <a:rPr lang="de-DE" sz="2800" b="1" dirty="0">
                <a:solidFill>
                  <a:srgbClr val="008096"/>
                </a:solidFill>
                <a:latin typeface="Segoe UI" panose="020B0502040204020203" pitchFamily="34" charset="0"/>
              </a:rPr>
              <a:t>Konzepte für Unternehmensführung und –</a:t>
            </a:r>
            <a:r>
              <a:rPr lang="de-DE" sz="2800" b="1" dirty="0" err="1">
                <a:solidFill>
                  <a:srgbClr val="008096"/>
                </a:solidFill>
                <a:latin typeface="Segoe UI" panose="020B0502040204020203" pitchFamily="34" charset="0"/>
              </a:rPr>
              <a:t>kultur</a:t>
            </a:r>
            <a:r>
              <a:rPr lang="de-DE" sz="2800" b="1" dirty="0">
                <a:solidFill>
                  <a:srgbClr val="008096"/>
                </a:solidFill>
                <a:latin typeface="Segoe UI" panose="020B0502040204020203" pitchFamily="34" charset="0"/>
              </a:rPr>
              <a:t> (G1-1)</a:t>
            </a:r>
          </a:p>
        </p:txBody>
      </p:sp>
      <p:sp>
        <p:nvSpPr>
          <p:cNvPr id="18" name="Rechteck 17">
            <a:extLst>
              <a:ext uri="{FF2B5EF4-FFF2-40B4-BE49-F238E27FC236}">
                <a16:creationId xmlns:a16="http://schemas.microsoft.com/office/drawing/2014/main" id="{9A45880F-55FA-41EF-A437-CE6CB4FA9919}"/>
              </a:ext>
            </a:extLst>
          </p:cNvPr>
          <p:cNvSpPr/>
          <p:nvPr/>
        </p:nvSpPr>
        <p:spPr>
          <a:xfrm>
            <a:off x="331597" y="1057910"/>
            <a:ext cx="11674873" cy="5386090"/>
          </a:xfrm>
          <a:prstGeom prst="rect">
            <a:avLst/>
          </a:prstGeom>
        </p:spPr>
        <p:txBody>
          <a:bodyPr wrap="square">
            <a:spAutoFit/>
          </a:bodyPr>
          <a:lstStyle/>
          <a:p>
            <a:pPr lvl="0" defTabSz="914400">
              <a:spcAft>
                <a:spcPts val="300"/>
              </a:spcAft>
              <a:defRPr/>
            </a:pPr>
            <a:r>
              <a:rPr lang="de-DE" sz="1600" b="1" dirty="0">
                <a:solidFill>
                  <a:schemeClr val="accent5"/>
                </a:solidFill>
                <a:latin typeface="Segoe UI" panose="020B0502040204020203" pitchFamily="34" charset="0"/>
                <a:cs typeface="Segoe UI" panose="020B0502040204020203" pitchFamily="34" charset="0"/>
              </a:rPr>
              <a:t>Ziel: </a:t>
            </a:r>
            <a:r>
              <a:rPr lang="de-DE" sz="1600" dirty="0">
                <a:latin typeface="Segoe UI" panose="020B0502040204020203" pitchFamily="34" charset="0"/>
                <a:cs typeface="Segoe UI" panose="020B0502040204020203" pitchFamily="34" charset="0"/>
              </a:rPr>
              <a:t>Verständnis für den Ansatz des Unternehmens in Bezug auf Unternehmenskultur schaffen</a:t>
            </a:r>
          </a:p>
          <a:p>
            <a:pPr lvl="0" defTabSz="914400">
              <a:spcAft>
                <a:spcPts val="300"/>
              </a:spcAft>
              <a:defRPr/>
            </a:pPr>
            <a:endParaRPr lang="de-DE" b="1" dirty="0">
              <a:solidFill>
                <a:schemeClr val="accent5"/>
              </a:solidFill>
              <a:latin typeface="Segoe UI" panose="020B0502040204020203" pitchFamily="34" charset="0"/>
              <a:cs typeface="Segoe UI" panose="020B0502040204020203" pitchFamily="34" charset="0"/>
            </a:endParaRPr>
          </a:p>
          <a:p>
            <a:pPr lvl="0" defTabSz="914400">
              <a:spcAft>
                <a:spcPts val="300"/>
              </a:spcAft>
              <a:defRPr/>
            </a:pPr>
            <a:endParaRPr lang="de-DE" sz="1600" b="1" dirty="0">
              <a:solidFill>
                <a:schemeClr val="accent5"/>
              </a:solidFill>
              <a:latin typeface="Segoe UI" panose="020B0502040204020203" pitchFamily="34" charset="0"/>
              <a:cs typeface="Segoe UI" panose="020B0502040204020203" pitchFamily="34" charset="0"/>
            </a:endParaRPr>
          </a:p>
          <a:p>
            <a:pPr lvl="0" defTabSz="914400">
              <a:spcAft>
                <a:spcPts val="300"/>
              </a:spcAft>
              <a:defRPr/>
            </a:pPr>
            <a:r>
              <a:rPr lang="de-DE" sz="1600" b="1" dirty="0">
                <a:solidFill>
                  <a:schemeClr val="accent5"/>
                </a:solidFill>
                <a:latin typeface="Segoe UI" panose="020B0502040204020203" pitchFamily="34" charset="0"/>
                <a:cs typeface="Segoe UI" panose="020B0502040204020203" pitchFamily="34" charset="0"/>
              </a:rPr>
              <a:t>Was muss berichtet werden?</a:t>
            </a: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Mechanismen zur Ermittlung, Berichterstattung und Untersuchung von Bedenken hinsichtlich </a:t>
            </a:r>
          </a:p>
          <a:p>
            <a:pPr marL="742950" lvl="1"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rechtswidriger Verhaltensweisen </a:t>
            </a:r>
          </a:p>
          <a:p>
            <a:pPr marL="742950" lvl="1"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Verhaltensweisen, die im Widerspruch zum Verhaltenskodex oder ähnlichen internen Regeln stehen</a:t>
            </a:r>
          </a:p>
          <a:p>
            <a:pPr marL="285750" indent="-285750" defTabSz="914400">
              <a:spcAft>
                <a:spcPts val="600"/>
              </a:spcAft>
              <a:buFont typeface="Courier New" panose="02070309020205020404" pitchFamily="49" charset="0"/>
              <a:buChar char="o"/>
              <a:defRPr/>
            </a:pPr>
            <a:r>
              <a:rPr lang="de-DE" sz="1600" b="1" dirty="0">
                <a:latin typeface="Segoe UI" panose="020B0502040204020203" pitchFamily="34" charset="0"/>
                <a:cs typeface="Segoe UI" panose="020B0502040204020203" pitchFamily="34" charset="0"/>
              </a:rPr>
              <a:t>Ob</a:t>
            </a:r>
            <a:r>
              <a:rPr lang="de-DE" sz="1600" dirty="0">
                <a:latin typeface="Segoe UI" panose="020B0502040204020203" pitchFamily="34" charset="0"/>
                <a:cs typeface="Segoe UI" panose="020B0502040204020203" pitchFamily="34" charset="0"/>
              </a:rPr>
              <a:t> Konzept mit dem Übereinkommen der UN gegen Korruption in Einklang steht</a:t>
            </a:r>
          </a:p>
          <a:p>
            <a:pPr marL="285750" indent="-285750" defTabSz="914400">
              <a:spcAft>
                <a:spcPts val="600"/>
              </a:spcAft>
              <a:buFont typeface="Courier New" panose="02070309020205020404" pitchFamily="49" charset="0"/>
              <a:buChar char="o"/>
              <a:defRPr/>
            </a:pPr>
            <a:r>
              <a:rPr lang="de-DE" sz="1600" b="1" dirty="0">
                <a:latin typeface="Segoe UI" panose="020B0502040204020203" pitchFamily="34" charset="0"/>
                <a:cs typeface="Segoe UI" panose="020B0502040204020203" pitchFamily="34" charset="0"/>
              </a:rPr>
              <a:t>Ob</a:t>
            </a:r>
            <a:r>
              <a:rPr lang="de-DE" sz="1600" dirty="0">
                <a:latin typeface="Segoe UI" panose="020B0502040204020203" pitchFamily="34" charset="0"/>
                <a:cs typeface="Segoe UI" panose="020B0502040204020203" pitchFamily="34" charset="0"/>
              </a:rPr>
              <a:t> und wie Hinweisgeber geschützt werden</a:t>
            </a: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Untersuchung von Meldungen und Vorfällen</a:t>
            </a: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Welche Funktion(en) am stärksten von Korruption und Bestechung gefährdet sind</a:t>
            </a:r>
          </a:p>
          <a:p>
            <a:pPr marL="285750" indent="-285750" defTabSz="914400">
              <a:spcAft>
                <a:spcPts val="600"/>
              </a:spcAft>
              <a:buFont typeface="Courier New" panose="02070309020205020404" pitchFamily="49" charset="0"/>
              <a:buChar char="o"/>
              <a:defRPr/>
            </a:pPr>
            <a:endParaRPr lang="de-DE" sz="1600" dirty="0">
              <a:latin typeface="Segoe UI" panose="020B0502040204020203" pitchFamily="34" charset="0"/>
              <a:cs typeface="Segoe UI" panose="020B0502040204020203" pitchFamily="34" charset="0"/>
            </a:endParaRP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Konzept für unternehmensinterne Schulungen zur Unternehmensführung</a:t>
            </a:r>
          </a:p>
          <a:p>
            <a:pPr marL="285750" indent="-285750" defTabSz="914400">
              <a:spcAft>
                <a:spcPts val="600"/>
              </a:spcAft>
              <a:buFont typeface="Courier New" panose="02070309020205020404" pitchFamily="49" charset="0"/>
              <a:buChar char="o"/>
              <a:defRPr/>
            </a:pPr>
            <a:endParaRPr lang="de-DE" sz="1600" dirty="0">
              <a:latin typeface="Segoe UI" panose="020B0502040204020203" pitchFamily="34" charset="0"/>
              <a:cs typeface="Segoe UI" panose="020B0502040204020203" pitchFamily="34" charset="0"/>
            </a:endParaRPr>
          </a:p>
          <a:p>
            <a:pPr marL="285750" indent="-285750" defTabSz="914400">
              <a:spcAft>
                <a:spcPts val="600"/>
              </a:spcAft>
              <a:buFont typeface="Courier New" panose="02070309020205020404" pitchFamily="49" charset="0"/>
              <a:buChar char="o"/>
              <a:defRPr/>
            </a:pPr>
            <a:r>
              <a:rPr lang="de-DE" sz="1600" b="1" dirty="0">
                <a:latin typeface="Segoe UI" panose="020B0502040204020203" pitchFamily="34" charset="0"/>
                <a:cs typeface="Segoe UI" panose="020B0502040204020203" pitchFamily="34" charset="0"/>
              </a:rPr>
              <a:t>Ggf.</a:t>
            </a:r>
            <a:r>
              <a:rPr lang="de-DE" sz="1600" dirty="0">
                <a:latin typeface="Segoe UI" panose="020B0502040204020203" pitchFamily="34" charset="0"/>
                <a:cs typeface="Segoe UI" panose="020B0502040204020203" pitchFamily="34" charset="0"/>
              </a:rPr>
              <a:t> Konzepte bzgl. Tierschutz</a:t>
            </a:r>
          </a:p>
          <a:p>
            <a:pPr marL="285750" indent="-285750" defTabSz="914400">
              <a:spcAft>
                <a:spcPts val="600"/>
              </a:spcAft>
              <a:buFont typeface="Courier New" panose="02070309020205020404" pitchFamily="49" charset="0"/>
              <a:buChar char="o"/>
              <a:defRPr/>
            </a:pPr>
            <a:endParaRPr lang="de-DE" sz="1600" dirty="0">
              <a:latin typeface="Segoe UI" panose="020B0502040204020203" pitchFamily="34" charset="0"/>
              <a:cs typeface="Segoe UI" panose="020B0502040204020203" pitchFamily="34" charset="0"/>
            </a:endParaRPr>
          </a:p>
          <a:p>
            <a:pPr defTabSz="914400">
              <a:spcAft>
                <a:spcPts val="300"/>
              </a:spcAft>
              <a:defRPr/>
            </a:pPr>
            <a:endParaRPr lang="de-DE" sz="1600" dirty="0">
              <a:solidFill>
                <a:srgbClr val="00243A"/>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320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liennummernplatzhalter 3">
            <a:extLst>
              <a:ext uri="{FF2B5EF4-FFF2-40B4-BE49-F238E27FC236}">
                <a16:creationId xmlns:a16="http://schemas.microsoft.com/office/drawing/2014/main" id="{34D5B28C-2A7A-4549-8AC7-898AA0C1CB57}"/>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15</a:t>
            </a:fld>
            <a:endParaRPr lang="de-DE" sz="1000" dirty="0">
              <a:solidFill>
                <a:schemeClr val="tx1"/>
              </a:solidFill>
            </a:endParaRPr>
          </a:p>
        </p:txBody>
      </p:sp>
      <p:sp>
        <p:nvSpPr>
          <p:cNvPr id="14" name="Titel 1">
            <a:extLst>
              <a:ext uri="{FF2B5EF4-FFF2-40B4-BE49-F238E27FC236}">
                <a16:creationId xmlns:a16="http://schemas.microsoft.com/office/drawing/2014/main" id="{F4977345-F4A4-4802-A2D8-692D9E922FC5}"/>
              </a:ext>
            </a:extLst>
          </p:cNvPr>
          <p:cNvSpPr txBox="1">
            <a:spLocks/>
          </p:cNvSpPr>
          <p:nvPr/>
        </p:nvSpPr>
        <p:spPr>
          <a:xfrm>
            <a:off x="0" y="3810"/>
            <a:ext cx="12192000" cy="899795"/>
          </a:xfrm>
          <a:prstGeom prst="rect">
            <a:avLst/>
          </a:prstGeom>
          <a:noFill/>
        </p:spPr>
        <p:txBody>
          <a:bodyPr vert="horz" lIns="91440" tIns="45720" rIns="91440" bIns="45720" rtlCol="0" anchor="ctr">
            <a:noAutofit/>
          </a:bodyPr>
          <a:lstStyle/>
          <a:p>
            <a:pPr indent="274320">
              <a:lnSpc>
                <a:spcPct val="90000"/>
              </a:lnSpc>
            </a:pPr>
            <a:r>
              <a:rPr lang="de-DE" sz="2800" b="1" dirty="0">
                <a:solidFill>
                  <a:srgbClr val="008096"/>
                </a:solidFill>
                <a:latin typeface="Segoe UI" panose="020B0502040204020203" pitchFamily="34" charset="0"/>
              </a:rPr>
              <a:t>Korruption und Bestechung (G1-3 und G1-4)</a:t>
            </a:r>
          </a:p>
        </p:txBody>
      </p:sp>
      <p:sp>
        <p:nvSpPr>
          <p:cNvPr id="18" name="Rechteck 17">
            <a:extLst>
              <a:ext uri="{FF2B5EF4-FFF2-40B4-BE49-F238E27FC236}">
                <a16:creationId xmlns:a16="http://schemas.microsoft.com/office/drawing/2014/main" id="{9A45880F-55FA-41EF-A437-CE6CB4FA9919}"/>
              </a:ext>
            </a:extLst>
          </p:cNvPr>
          <p:cNvSpPr/>
          <p:nvPr/>
        </p:nvSpPr>
        <p:spPr>
          <a:xfrm>
            <a:off x="331599" y="2273278"/>
            <a:ext cx="5643900" cy="3831818"/>
          </a:xfrm>
          <a:prstGeom prst="rect">
            <a:avLst/>
          </a:prstGeom>
        </p:spPr>
        <p:txBody>
          <a:bodyPr wrap="square">
            <a:spAutoFit/>
          </a:bodyPr>
          <a:lstStyle/>
          <a:p>
            <a:pPr lvl="0" defTabSz="914400">
              <a:spcAft>
                <a:spcPts val="300"/>
              </a:spcAft>
              <a:defRPr/>
            </a:pPr>
            <a:r>
              <a:rPr lang="de-DE" sz="1600" b="1" dirty="0">
                <a:solidFill>
                  <a:schemeClr val="accent5"/>
                </a:solidFill>
                <a:latin typeface="Segoe UI" panose="020B0502040204020203" pitchFamily="34" charset="0"/>
                <a:cs typeface="Segoe UI" panose="020B0502040204020203" pitchFamily="34" charset="0"/>
              </a:rPr>
              <a:t>Verhinderung und Aufdeckung (G1-3)</a:t>
            </a:r>
          </a:p>
          <a:p>
            <a:pPr lvl="0" defTabSz="914400">
              <a:spcAft>
                <a:spcPts val="300"/>
              </a:spcAft>
              <a:defRPr/>
            </a:pPr>
            <a:r>
              <a:rPr lang="de-DE" sz="1600" b="1" dirty="0">
                <a:latin typeface="Segoe UI" panose="020B0502040204020203" pitchFamily="34" charset="0"/>
                <a:cs typeface="Segoe UI" panose="020B0502040204020203" pitchFamily="34" charset="0"/>
              </a:rPr>
              <a:t>Was muss berichtet werden?</a:t>
            </a:r>
          </a:p>
          <a:p>
            <a:pPr marL="285750" indent="-285750" defTabSz="914400">
              <a:spcAft>
                <a:spcPts val="600"/>
              </a:spcAft>
              <a:buFont typeface="Courier New" panose="02070309020205020404" pitchFamily="49" charset="0"/>
              <a:buChar char="o"/>
              <a:defRPr/>
            </a:pPr>
            <a:r>
              <a:rPr lang="de-DE" sz="1600" b="1" dirty="0">
                <a:latin typeface="Segoe UI" panose="020B0502040204020203" pitchFamily="34" charset="0"/>
                <a:cs typeface="Segoe UI" panose="020B0502040204020203" pitchFamily="34" charset="0"/>
              </a:rPr>
              <a:t>Verfahren</a:t>
            </a:r>
            <a:r>
              <a:rPr lang="de-DE" sz="1600" dirty="0">
                <a:latin typeface="Segoe UI" panose="020B0502040204020203" pitchFamily="34" charset="0"/>
                <a:cs typeface="Segoe UI" panose="020B0502040204020203" pitchFamily="34" charset="0"/>
              </a:rPr>
              <a:t> zur Verhinderung, Aufdeckung und Bekämpfung von Vorwürfen oder Vorfällen in Bezug auf Korruption oder Bestechung </a:t>
            </a:r>
          </a:p>
          <a:p>
            <a:pPr marL="285750" indent="-285750" defTabSz="914400">
              <a:spcAft>
                <a:spcPts val="600"/>
              </a:spcAft>
              <a:buFont typeface="Courier New" panose="02070309020205020404" pitchFamily="49" charset="0"/>
              <a:buChar char="o"/>
              <a:defRPr/>
            </a:pPr>
            <a:r>
              <a:rPr lang="de-DE" sz="1600" b="1" dirty="0">
                <a:latin typeface="Segoe UI" panose="020B0502040204020203" pitchFamily="34" charset="0"/>
                <a:cs typeface="Segoe UI" panose="020B0502040204020203" pitchFamily="34" charset="0"/>
              </a:rPr>
              <a:t>Kommunikation </a:t>
            </a:r>
            <a:r>
              <a:rPr lang="de-DE" sz="1600" dirty="0">
                <a:latin typeface="Segoe UI" panose="020B0502040204020203" pitchFamily="34" charset="0"/>
                <a:cs typeface="Segoe UI" panose="020B0502040204020203" pitchFamily="34" charset="0"/>
              </a:rPr>
              <a:t>der Konzepte für relevante Personen(kreise)</a:t>
            </a:r>
            <a:endParaRPr lang="de-DE" sz="1600" dirty="0">
              <a:highlight>
                <a:srgbClr val="FFFF00"/>
              </a:highlight>
              <a:latin typeface="Segoe UI" panose="020B0502040204020203" pitchFamily="34" charset="0"/>
              <a:cs typeface="Segoe UI" panose="020B0502040204020203" pitchFamily="34" charset="0"/>
              <a:sym typeface="Wingdings" panose="05000000000000000000" pitchFamily="2" charset="2"/>
            </a:endParaRP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sym typeface="Wingdings" panose="05000000000000000000" pitchFamily="2" charset="2"/>
              </a:rPr>
              <a:t>Angebotene (verpflichtende) </a:t>
            </a:r>
            <a:r>
              <a:rPr lang="de-DE" sz="1600" b="1" dirty="0">
                <a:latin typeface="Segoe UI" panose="020B0502040204020203" pitchFamily="34" charset="0"/>
                <a:cs typeface="Segoe UI" panose="020B0502040204020203" pitchFamily="34" charset="0"/>
                <a:sym typeface="Wingdings" panose="05000000000000000000" pitchFamily="2" charset="2"/>
              </a:rPr>
              <a:t>Schulungen</a:t>
            </a:r>
            <a:endParaRPr lang="de-DE" sz="1600" dirty="0">
              <a:highlight>
                <a:srgbClr val="FFFF00"/>
              </a:highlight>
              <a:latin typeface="Segoe UI" panose="020B0502040204020203" pitchFamily="34" charset="0"/>
              <a:cs typeface="Segoe UI" panose="020B0502040204020203" pitchFamily="34" charset="0"/>
            </a:endParaRPr>
          </a:p>
          <a:p>
            <a:pPr marL="742950" lvl="1"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Art, Umfang und Tiefe</a:t>
            </a:r>
          </a:p>
          <a:p>
            <a:pPr marL="742950" lvl="1"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Anteil der risikobehafteten Funktionen</a:t>
            </a:r>
            <a:endParaRPr lang="de-DE" sz="1600" dirty="0">
              <a:highlight>
                <a:srgbClr val="FFFF00"/>
              </a:highlight>
              <a:latin typeface="Segoe UI" panose="020B0502040204020203" pitchFamily="34" charset="0"/>
              <a:cs typeface="Segoe UI" panose="020B0502040204020203" pitchFamily="34" charset="0"/>
              <a:sym typeface="Wingdings" panose="05000000000000000000" pitchFamily="2" charset="2"/>
            </a:endParaRPr>
          </a:p>
          <a:p>
            <a:pPr marL="742950" lvl="1"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Inwiefern Verwaltungs-, Leitungs- und Aufsichtsorgane geschult werden</a:t>
            </a:r>
          </a:p>
          <a:p>
            <a:pPr defTabSz="914400">
              <a:spcAft>
                <a:spcPts val="300"/>
              </a:spcAft>
              <a:defRPr/>
            </a:pPr>
            <a:endParaRPr lang="de-DE" sz="1600" dirty="0">
              <a:solidFill>
                <a:srgbClr val="00243A"/>
              </a:solidFill>
              <a:latin typeface="Segoe UI" panose="020B0502040204020203" pitchFamily="34" charset="0"/>
              <a:cs typeface="Segoe UI" panose="020B0502040204020203" pitchFamily="34" charset="0"/>
            </a:endParaRPr>
          </a:p>
        </p:txBody>
      </p:sp>
      <p:sp>
        <p:nvSpPr>
          <p:cNvPr id="5" name="Rechteck 4">
            <a:extLst>
              <a:ext uri="{FF2B5EF4-FFF2-40B4-BE49-F238E27FC236}">
                <a16:creationId xmlns:a16="http://schemas.microsoft.com/office/drawing/2014/main" id="{4E56D5D1-E056-44E1-9283-21D14206E00C}"/>
              </a:ext>
            </a:extLst>
          </p:cNvPr>
          <p:cNvSpPr/>
          <p:nvPr/>
        </p:nvSpPr>
        <p:spPr>
          <a:xfrm>
            <a:off x="6349626" y="2273278"/>
            <a:ext cx="5643900" cy="2616101"/>
          </a:xfrm>
          <a:prstGeom prst="rect">
            <a:avLst/>
          </a:prstGeom>
        </p:spPr>
        <p:txBody>
          <a:bodyPr wrap="square">
            <a:spAutoFit/>
          </a:bodyPr>
          <a:lstStyle/>
          <a:p>
            <a:pPr lvl="0" defTabSz="914400">
              <a:spcAft>
                <a:spcPts val="300"/>
              </a:spcAft>
              <a:defRPr/>
            </a:pPr>
            <a:r>
              <a:rPr lang="de-DE" sz="1600" b="1" dirty="0">
                <a:solidFill>
                  <a:schemeClr val="accent5"/>
                </a:solidFill>
                <a:latin typeface="Segoe UI" panose="020B0502040204020203" pitchFamily="34" charset="0"/>
                <a:cs typeface="Segoe UI" panose="020B0502040204020203" pitchFamily="34" charset="0"/>
              </a:rPr>
              <a:t>Fälle (G1-4)</a:t>
            </a:r>
          </a:p>
          <a:p>
            <a:pPr lvl="0" defTabSz="914400">
              <a:spcAft>
                <a:spcPts val="300"/>
              </a:spcAft>
              <a:defRPr/>
            </a:pPr>
            <a:r>
              <a:rPr lang="de-DE" sz="1600" b="1" dirty="0">
                <a:latin typeface="Segoe UI" panose="020B0502040204020203" pitchFamily="34" charset="0"/>
                <a:cs typeface="Segoe UI" panose="020B0502040204020203" pitchFamily="34" charset="0"/>
              </a:rPr>
              <a:t>Was muss berichtet werden?</a:t>
            </a: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Gesamtzahl und Art bestätigter Fälle</a:t>
            </a: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Zahl bestätigter Fälle, in denen eigene Arbeitskräfte entlassen oder diszipliniert wurden</a:t>
            </a: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sym typeface="Wingdings" panose="05000000000000000000" pitchFamily="2" charset="2"/>
              </a:rPr>
              <a:t>Zahl bestätigter Fälle, bei denen Verträge mit Geschäftspartnern beendet oder nicht verlängert wurden</a:t>
            </a: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sym typeface="Wingdings" panose="05000000000000000000" pitchFamily="2" charset="2"/>
              </a:rPr>
              <a:t>Einzelheiten zu öffentlichen Gerichtsverfahren, inkl. Ergebnisse dieser Verfahren</a:t>
            </a:r>
          </a:p>
        </p:txBody>
      </p:sp>
      <p:sp>
        <p:nvSpPr>
          <p:cNvPr id="2" name="Rechteck 1">
            <a:extLst>
              <a:ext uri="{FF2B5EF4-FFF2-40B4-BE49-F238E27FC236}">
                <a16:creationId xmlns:a16="http://schemas.microsoft.com/office/drawing/2014/main" id="{59767B4C-3DFB-4FAA-8EB2-650CC5490C18}"/>
              </a:ext>
            </a:extLst>
          </p:cNvPr>
          <p:cNvSpPr/>
          <p:nvPr/>
        </p:nvSpPr>
        <p:spPr>
          <a:xfrm>
            <a:off x="331598" y="1057910"/>
            <a:ext cx="11661928" cy="907941"/>
          </a:xfrm>
          <a:prstGeom prst="rect">
            <a:avLst/>
          </a:prstGeom>
        </p:spPr>
        <p:txBody>
          <a:bodyPr wrap="square">
            <a:spAutoFit/>
          </a:bodyPr>
          <a:lstStyle/>
          <a:p>
            <a:pPr lvl="0" defTabSz="914400">
              <a:spcAft>
                <a:spcPts val="300"/>
              </a:spcAft>
              <a:defRPr/>
            </a:pPr>
            <a:r>
              <a:rPr lang="de-DE" sz="1600" b="1" dirty="0">
                <a:solidFill>
                  <a:schemeClr val="accent5"/>
                </a:solidFill>
                <a:latin typeface="Segoe UI" panose="020B0502040204020203" pitchFamily="34" charset="0"/>
                <a:cs typeface="Segoe UI" panose="020B0502040204020203" pitchFamily="34" charset="0"/>
              </a:rPr>
              <a:t>Ziel: </a:t>
            </a:r>
            <a:r>
              <a:rPr lang="de-DE" sz="1600" dirty="0">
                <a:latin typeface="Segoe UI" panose="020B0502040204020203" pitchFamily="34" charset="0"/>
                <a:cs typeface="Segoe UI" panose="020B0502040204020203" pitchFamily="34" charset="0"/>
              </a:rPr>
              <a:t>Transparenz bzgl. der </a:t>
            </a:r>
          </a:p>
          <a:p>
            <a:pPr marL="285750" lvl="0" indent="-285750" defTabSz="914400">
              <a:spcAft>
                <a:spcPts val="3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Verfahren zur Verhinderung, Aufdeckung und Bekämpfung von Korruptions- bzw. Bestechungsvorwürfen und </a:t>
            </a:r>
          </a:p>
          <a:p>
            <a:pPr marL="285750" lvl="0" indent="-285750" defTabSz="914400">
              <a:spcAft>
                <a:spcPts val="3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bestätigten Fälle und die damit verbundenen Ergebnisse schaffen</a:t>
            </a:r>
          </a:p>
        </p:txBody>
      </p:sp>
      <p:grpSp>
        <p:nvGrpSpPr>
          <p:cNvPr id="4" name="Gruppieren 3">
            <a:extLst>
              <a:ext uri="{FF2B5EF4-FFF2-40B4-BE49-F238E27FC236}">
                <a16:creationId xmlns:a16="http://schemas.microsoft.com/office/drawing/2014/main" id="{A26D647C-4523-4C4C-B66D-DD003D13191A}"/>
              </a:ext>
            </a:extLst>
          </p:cNvPr>
          <p:cNvGrpSpPr/>
          <p:nvPr/>
        </p:nvGrpSpPr>
        <p:grpSpPr>
          <a:xfrm>
            <a:off x="331597" y="903605"/>
            <a:ext cx="11528804" cy="5587684"/>
            <a:chOff x="202019" y="903605"/>
            <a:chExt cx="11791507" cy="5587684"/>
          </a:xfrm>
        </p:grpSpPr>
        <p:sp>
          <p:nvSpPr>
            <p:cNvPr id="3" name="Rechteck 2">
              <a:extLst>
                <a:ext uri="{FF2B5EF4-FFF2-40B4-BE49-F238E27FC236}">
                  <a16:creationId xmlns:a16="http://schemas.microsoft.com/office/drawing/2014/main" id="{D38D10EC-121E-486A-89B1-9928E307825B}"/>
                </a:ext>
              </a:extLst>
            </p:cNvPr>
            <p:cNvSpPr/>
            <p:nvPr/>
          </p:nvSpPr>
          <p:spPr>
            <a:xfrm>
              <a:off x="202019" y="903605"/>
              <a:ext cx="11791507" cy="55876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a:extLst>
                <a:ext uri="{FF2B5EF4-FFF2-40B4-BE49-F238E27FC236}">
                  <a16:creationId xmlns:a16="http://schemas.microsoft.com/office/drawing/2014/main" id="{33DDB823-3C41-4BFA-A28C-ADC6FEFC0B8F}"/>
                </a:ext>
              </a:extLst>
            </p:cNvPr>
            <p:cNvPicPr>
              <a:picLocks noChangeAspect="1"/>
            </p:cNvPicPr>
            <p:nvPr/>
          </p:nvPicPr>
          <p:blipFill>
            <a:blip r:embed="rId3"/>
            <a:stretch>
              <a:fillRect/>
            </a:stretch>
          </p:blipFill>
          <p:spPr>
            <a:xfrm>
              <a:off x="3157947" y="1120646"/>
              <a:ext cx="6549503" cy="5167586"/>
            </a:xfrm>
            <a:prstGeom prst="rect">
              <a:avLst/>
            </a:prstGeom>
          </p:spPr>
        </p:pic>
      </p:grpSp>
    </p:spTree>
    <p:extLst>
      <p:ext uri="{BB962C8B-B14F-4D97-AF65-F5344CB8AC3E}">
        <p14:creationId xmlns:p14="http://schemas.microsoft.com/office/powerpoint/2010/main" val="316642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Effect transition="in" filter="fade">
                                      <p:cBhvr>
                                        <p:cTn id="49"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liennummernplatzhalter 3">
            <a:extLst>
              <a:ext uri="{FF2B5EF4-FFF2-40B4-BE49-F238E27FC236}">
                <a16:creationId xmlns:a16="http://schemas.microsoft.com/office/drawing/2014/main" id="{34D5B28C-2A7A-4549-8AC7-898AA0C1CB57}"/>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16</a:t>
            </a:fld>
            <a:endParaRPr lang="de-DE" sz="1000" dirty="0">
              <a:solidFill>
                <a:schemeClr val="tx1"/>
              </a:solidFill>
            </a:endParaRPr>
          </a:p>
        </p:txBody>
      </p:sp>
      <p:sp>
        <p:nvSpPr>
          <p:cNvPr id="14" name="Titel 1">
            <a:extLst>
              <a:ext uri="{FF2B5EF4-FFF2-40B4-BE49-F238E27FC236}">
                <a16:creationId xmlns:a16="http://schemas.microsoft.com/office/drawing/2014/main" id="{F4977345-F4A4-4802-A2D8-692D9E922FC5}"/>
              </a:ext>
            </a:extLst>
          </p:cNvPr>
          <p:cNvSpPr txBox="1">
            <a:spLocks/>
          </p:cNvSpPr>
          <p:nvPr/>
        </p:nvSpPr>
        <p:spPr>
          <a:xfrm>
            <a:off x="0" y="3810"/>
            <a:ext cx="12192000" cy="899795"/>
          </a:xfrm>
          <a:prstGeom prst="rect">
            <a:avLst/>
          </a:prstGeom>
          <a:noFill/>
        </p:spPr>
        <p:txBody>
          <a:bodyPr vert="horz" lIns="91440" tIns="45720" rIns="91440" bIns="45720" rtlCol="0" anchor="ctr">
            <a:noAutofit/>
          </a:bodyPr>
          <a:lstStyle/>
          <a:p>
            <a:pPr indent="274320">
              <a:lnSpc>
                <a:spcPct val="90000"/>
              </a:lnSpc>
            </a:pPr>
            <a:r>
              <a:rPr lang="de-DE" sz="2800" b="1" dirty="0">
                <a:solidFill>
                  <a:srgbClr val="008096"/>
                </a:solidFill>
                <a:latin typeface="Segoe UI" panose="020B0502040204020203" pitchFamily="34" charset="0"/>
              </a:rPr>
              <a:t>Lieferantenmanagement, inkl. Zahlungspraktiken (G1-2, G1-6)</a:t>
            </a:r>
          </a:p>
        </p:txBody>
      </p:sp>
      <p:sp>
        <p:nvSpPr>
          <p:cNvPr id="18" name="Rechteck 17">
            <a:extLst>
              <a:ext uri="{FF2B5EF4-FFF2-40B4-BE49-F238E27FC236}">
                <a16:creationId xmlns:a16="http://schemas.microsoft.com/office/drawing/2014/main" id="{9A45880F-55FA-41EF-A437-CE6CB4FA9919}"/>
              </a:ext>
            </a:extLst>
          </p:cNvPr>
          <p:cNvSpPr/>
          <p:nvPr/>
        </p:nvSpPr>
        <p:spPr>
          <a:xfrm>
            <a:off x="331597" y="1412559"/>
            <a:ext cx="5760000" cy="4108817"/>
          </a:xfrm>
          <a:prstGeom prst="rect">
            <a:avLst/>
          </a:prstGeom>
        </p:spPr>
        <p:txBody>
          <a:bodyPr wrap="square">
            <a:spAutoFit/>
          </a:bodyPr>
          <a:lstStyle/>
          <a:p>
            <a:pPr defTabSz="914400">
              <a:spcAft>
                <a:spcPts val="300"/>
              </a:spcAft>
              <a:defRPr/>
            </a:pPr>
            <a:r>
              <a:rPr lang="de-DE" sz="1600" b="1" dirty="0">
                <a:solidFill>
                  <a:schemeClr val="accent5"/>
                </a:solidFill>
                <a:latin typeface="Segoe UI" panose="020B0502040204020203" pitchFamily="34" charset="0"/>
                <a:cs typeface="Segoe UI" panose="020B0502040204020203" pitchFamily="34" charset="0"/>
              </a:rPr>
              <a:t>Lieferantenmanagement (G1-2) </a:t>
            </a:r>
          </a:p>
          <a:p>
            <a:pPr lvl="0" defTabSz="914400">
              <a:spcAft>
                <a:spcPts val="300"/>
              </a:spcAft>
              <a:defRPr/>
            </a:pPr>
            <a:r>
              <a:rPr lang="de-DE" sz="1600" b="1" dirty="0">
                <a:latin typeface="Segoe UI" panose="020B0502040204020203" pitchFamily="34" charset="0"/>
                <a:cs typeface="Segoe UI" panose="020B0502040204020203" pitchFamily="34" charset="0"/>
              </a:rPr>
              <a:t>Ziel:</a:t>
            </a:r>
          </a:p>
          <a:p>
            <a:pPr lvl="0" defTabSz="914400">
              <a:spcAft>
                <a:spcPts val="300"/>
              </a:spcAft>
              <a:defRPr/>
            </a:pPr>
            <a:r>
              <a:rPr lang="de-DE" sz="1600" dirty="0">
                <a:latin typeface="Segoe UI" panose="020B0502040204020203" pitchFamily="34" charset="0"/>
                <a:cs typeface="Segoe UI" panose="020B0502040204020203" pitchFamily="34" charset="0"/>
              </a:rPr>
              <a:t>Verständnis über Handhabung des Beschaffungsverfahrens und eines fairen Verhaltens </a:t>
            </a:r>
            <a:r>
              <a:rPr lang="de-DE" sz="1600" dirty="0" err="1">
                <a:latin typeface="Segoe UI" panose="020B0502040204020203" pitchFamily="34" charset="0"/>
                <a:cs typeface="Segoe UI" panose="020B0502040204020203" pitchFamily="34" charset="0"/>
              </a:rPr>
              <a:t>ggü</a:t>
            </a:r>
            <a:r>
              <a:rPr lang="de-DE" sz="1600" dirty="0">
                <a:latin typeface="Segoe UI" panose="020B0502040204020203" pitchFamily="34" charset="0"/>
                <a:cs typeface="Segoe UI" panose="020B0502040204020203" pitchFamily="34" charset="0"/>
              </a:rPr>
              <a:t>. Lieferanten schaffen</a:t>
            </a:r>
            <a:endParaRPr lang="de-DE" b="1" dirty="0">
              <a:solidFill>
                <a:schemeClr val="accent5"/>
              </a:solidFill>
              <a:latin typeface="Segoe UI" panose="020B0502040204020203" pitchFamily="34" charset="0"/>
              <a:cs typeface="Segoe UI" panose="020B0502040204020203" pitchFamily="34" charset="0"/>
            </a:endParaRPr>
          </a:p>
          <a:p>
            <a:pPr lvl="0" defTabSz="914400">
              <a:spcAft>
                <a:spcPts val="300"/>
              </a:spcAft>
              <a:defRPr/>
            </a:pPr>
            <a:endParaRPr lang="de-DE" b="1" dirty="0">
              <a:solidFill>
                <a:schemeClr val="accent5"/>
              </a:solidFill>
              <a:latin typeface="Segoe UI" panose="020B0502040204020203" pitchFamily="34" charset="0"/>
              <a:cs typeface="Segoe UI" panose="020B0502040204020203" pitchFamily="34" charset="0"/>
            </a:endParaRPr>
          </a:p>
          <a:p>
            <a:pPr lvl="0" defTabSz="914400">
              <a:spcAft>
                <a:spcPts val="300"/>
              </a:spcAft>
              <a:defRPr/>
            </a:pPr>
            <a:r>
              <a:rPr lang="de-DE" sz="1600" b="1" dirty="0">
                <a:latin typeface="Segoe UI" panose="020B0502040204020203" pitchFamily="34" charset="0"/>
                <a:cs typeface="Segoe UI" panose="020B0502040204020203" pitchFamily="34" charset="0"/>
              </a:rPr>
              <a:t>Was muss berichtet werden?</a:t>
            </a:r>
          </a:p>
          <a:p>
            <a:pPr marL="285750" indent="-285750" defTabSz="914400">
              <a:spcAft>
                <a:spcPts val="600"/>
              </a:spcAft>
              <a:buFont typeface="Courier New" panose="02070309020205020404" pitchFamily="49" charset="0"/>
              <a:buChar char="o"/>
              <a:defRPr/>
            </a:pPr>
            <a:r>
              <a:rPr lang="de-DE" sz="1600" b="1" dirty="0">
                <a:latin typeface="Segoe UI" panose="020B0502040204020203" pitchFamily="34" charset="0"/>
                <a:cs typeface="Segoe UI" panose="020B0502040204020203" pitchFamily="34" charset="0"/>
              </a:rPr>
              <a:t>Ansatz</a:t>
            </a:r>
            <a:r>
              <a:rPr lang="de-DE" sz="1600" dirty="0">
                <a:latin typeface="Segoe UI" panose="020B0502040204020203" pitchFamily="34" charset="0"/>
                <a:cs typeface="Segoe UI" panose="020B0502040204020203" pitchFamily="34" charset="0"/>
              </a:rPr>
              <a:t> in Bezug auf die Lieferantenbeziehungen, inkl.</a:t>
            </a:r>
          </a:p>
          <a:p>
            <a:pPr marL="742950" lvl="1"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Risiken im Zusammenhang mit der Lieferkette und </a:t>
            </a:r>
          </a:p>
          <a:p>
            <a:pPr marL="742950" lvl="1"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Auswirkungen auf Nachhaltigkeitsaspekte </a:t>
            </a:r>
          </a:p>
          <a:p>
            <a:pPr marL="285750" indent="-285750" defTabSz="914400">
              <a:spcAft>
                <a:spcPts val="600"/>
              </a:spcAft>
              <a:buFont typeface="Courier New" panose="02070309020205020404" pitchFamily="49" charset="0"/>
              <a:buChar char="o"/>
              <a:defRPr/>
            </a:pPr>
            <a:r>
              <a:rPr lang="de-DE" sz="1600" b="1" dirty="0">
                <a:latin typeface="Segoe UI" panose="020B0502040204020203" pitchFamily="34" charset="0"/>
                <a:cs typeface="Segoe UI" panose="020B0502040204020203" pitchFamily="34" charset="0"/>
              </a:rPr>
              <a:t>Ob</a:t>
            </a:r>
            <a:r>
              <a:rPr lang="de-DE" sz="1600" dirty="0">
                <a:latin typeface="Segoe UI" panose="020B0502040204020203" pitchFamily="34" charset="0"/>
                <a:cs typeface="Segoe UI" panose="020B0502040204020203" pitchFamily="34" charset="0"/>
              </a:rPr>
              <a:t> und wie soziale und ökologische Kriterien bei Lieferantenauswahl berücksichtigt werden</a:t>
            </a:r>
          </a:p>
          <a:p>
            <a:pPr marL="285750" indent="-285750" defTabSz="914400">
              <a:spcAft>
                <a:spcPts val="600"/>
              </a:spcAft>
              <a:buFont typeface="Courier New" panose="02070309020205020404" pitchFamily="49" charset="0"/>
              <a:buChar char="o"/>
              <a:defRPr/>
            </a:pPr>
            <a:endParaRPr lang="de-DE" sz="1600" dirty="0">
              <a:latin typeface="Segoe UI" panose="020B0502040204020203" pitchFamily="34" charset="0"/>
              <a:cs typeface="Segoe UI" panose="020B0502040204020203" pitchFamily="34" charset="0"/>
            </a:endParaRPr>
          </a:p>
          <a:p>
            <a:pPr marL="285750" indent="-285750" defTabSz="914400">
              <a:spcAft>
                <a:spcPts val="600"/>
              </a:spcAft>
              <a:buFont typeface="Courier New" panose="02070309020205020404" pitchFamily="49" charset="0"/>
              <a:buChar char="o"/>
              <a:defRPr/>
            </a:pPr>
            <a:r>
              <a:rPr lang="de-DE" sz="1600" b="1" dirty="0">
                <a:latin typeface="Segoe UI" panose="020B0502040204020203" pitchFamily="34" charset="0"/>
                <a:cs typeface="Segoe UI" panose="020B0502040204020203" pitchFamily="34" charset="0"/>
              </a:rPr>
              <a:t>Konzept</a:t>
            </a:r>
            <a:r>
              <a:rPr lang="de-DE" sz="1600" dirty="0">
                <a:latin typeface="Segoe UI" panose="020B0502040204020203" pitchFamily="34" charset="0"/>
                <a:cs typeface="Segoe UI" panose="020B0502040204020203" pitchFamily="34" charset="0"/>
              </a:rPr>
              <a:t> zur Verhinderung von Zahlungsverzug, insbesondere an KMU</a:t>
            </a:r>
          </a:p>
        </p:txBody>
      </p:sp>
      <p:sp>
        <p:nvSpPr>
          <p:cNvPr id="3" name="Rechteck 2">
            <a:extLst>
              <a:ext uri="{FF2B5EF4-FFF2-40B4-BE49-F238E27FC236}">
                <a16:creationId xmlns:a16="http://schemas.microsoft.com/office/drawing/2014/main" id="{5163956F-E4B6-4A5A-AD30-CE6C12786E3D}"/>
              </a:ext>
            </a:extLst>
          </p:cNvPr>
          <p:cNvSpPr/>
          <p:nvPr/>
        </p:nvSpPr>
        <p:spPr>
          <a:xfrm>
            <a:off x="6100404" y="1412559"/>
            <a:ext cx="5893121" cy="3747180"/>
          </a:xfrm>
          <a:prstGeom prst="rect">
            <a:avLst/>
          </a:prstGeom>
        </p:spPr>
        <p:txBody>
          <a:bodyPr wrap="square">
            <a:spAutoFit/>
          </a:bodyPr>
          <a:lstStyle/>
          <a:p>
            <a:pPr defTabSz="914400">
              <a:spcAft>
                <a:spcPts val="300"/>
              </a:spcAft>
              <a:defRPr/>
            </a:pPr>
            <a:r>
              <a:rPr lang="de-DE" sz="1600" b="1" dirty="0">
                <a:solidFill>
                  <a:srgbClr val="008096"/>
                </a:solidFill>
                <a:latin typeface="Segoe UI" panose="020B0502040204020203" pitchFamily="34" charset="0"/>
                <a:cs typeface="Segoe UI" panose="020B0502040204020203" pitchFamily="34" charset="0"/>
              </a:rPr>
              <a:t>Zahlungspraktiken (G1-6)</a:t>
            </a:r>
          </a:p>
          <a:p>
            <a:pPr lvl="0" defTabSz="914400">
              <a:spcAft>
                <a:spcPts val="300"/>
              </a:spcAft>
              <a:defRPr/>
            </a:pPr>
            <a:r>
              <a:rPr lang="de-DE" sz="1600" b="1" dirty="0">
                <a:latin typeface="Segoe UI" panose="020B0502040204020203" pitchFamily="34" charset="0"/>
                <a:cs typeface="Segoe UI" panose="020B0502040204020203" pitchFamily="34" charset="0"/>
              </a:rPr>
              <a:t>Ziel</a:t>
            </a:r>
          </a:p>
          <a:p>
            <a:pPr lvl="0" defTabSz="914400">
              <a:spcAft>
                <a:spcPts val="300"/>
              </a:spcAft>
              <a:defRPr/>
            </a:pPr>
            <a:r>
              <a:rPr lang="de-DE" sz="1600" dirty="0">
                <a:solidFill>
                  <a:srgbClr val="00243A"/>
                </a:solidFill>
                <a:latin typeface="Segoe UI" panose="020B0502040204020203" pitchFamily="34" charset="0"/>
                <a:cs typeface="Segoe UI" panose="020B0502040204020203" pitchFamily="34" charset="0"/>
              </a:rPr>
              <a:t>Einblicke in die vertraglichen Zahlungsbedingungen und Leistung in Bezug auf Zahlungen geben, insbesondere für KMU</a:t>
            </a:r>
          </a:p>
          <a:p>
            <a:pPr lvl="0" defTabSz="914400">
              <a:spcAft>
                <a:spcPts val="300"/>
              </a:spcAft>
              <a:defRPr/>
            </a:pPr>
            <a:endParaRPr lang="de-DE" b="1" dirty="0">
              <a:solidFill>
                <a:srgbClr val="008096"/>
              </a:solidFill>
              <a:latin typeface="Segoe UI" panose="020B0502040204020203" pitchFamily="34" charset="0"/>
              <a:cs typeface="Segoe UI" panose="020B0502040204020203" pitchFamily="34" charset="0"/>
            </a:endParaRPr>
          </a:p>
          <a:p>
            <a:pPr lvl="0" defTabSz="914400">
              <a:spcAft>
                <a:spcPts val="300"/>
              </a:spcAft>
              <a:defRPr/>
            </a:pPr>
            <a:r>
              <a:rPr lang="de-DE" sz="1600" b="1" dirty="0">
                <a:latin typeface="Segoe UI" panose="020B0502040204020203" pitchFamily="34" charset="0"/>
                <a:cs typeface="Segoe UI" panose="020B0502040204020203" pitchFamily="34" charset="0"/>
              </a:rPr>
              <a:t>Was muss berichtet werden?</a:t>
            </a:r>
          </a:p>
          <a:p>
            <a:pPr marL="285750" lvl="0" indent="-285750" defTabSz="914400">
              <a:spcAft>
                <a:spcPts val="600"/>
              </a:spcAft>
              <a:buFont typeface="Courier New" panose="02070309020205020404" pitchFamily="49" charset="0"/>
              <a:buChar char="o"/>
              <a:defRPr/>
            </a:pPr>
            <a:r>
              <a:rPr lang="de-DE" sz="1600" dirty="0">
                <a:solidFill>
                  <a:srgbClr val="00243A"/>
                </a:solidFill>
                <a:latin typeface="Segoe UI" panose="020B0502040204020203" pitchFamily="34" charset="0"/>
                <a:cs typeface="Segoe UI" panose="020B0502040204020203" pitchFamily="34" charset="0"/>
              </a:rPr>
              <a:t>Durchschnittlich benötige Zeit (in Tagen) zur Rechnungsbegleichung </a:t>
            </a:r>
          </a:p>
          <a:p>
            <a:pPr marL="285750" lvl="0" indent="-285750" defTabSz="914400">
              <a:spcAft>
                <a:spcPts val="600"/>
              </a:spcAft>
              <a:buFont typeface="Courier New" panose="02070309020205020404" pitchFamily="49" charset="0"/>
              <a:buChar char="o"/>
              <a:defRPr/>
            </a:pPr>
            <a:r>
              <a:rPr lang="de-DE" sz="1600" dirty="0">
                <a:solidFill>
                  <a:srgbClr val="00243A"/>
                </a:solidFill>
                <a:latin typeface="Segoe UI" panose="020B0502040204020203" pitchFamily="34" charset="0"/>
                <a:cs typeface="Segoe UI" panose="020B0502040204020203" pitchFamily="34" charset="0"/>
              </a:rPr>
              <a:t>Beschreibung der Standardzahlungsbedingungen in Tagen</a:t>
            </a:r>
          </a:p>
          <a:p>
            <a:pPr marL="285750" lvl="0" indent="-285750" defTabSz="914400">
              <a:spcAft>
                <a:spcPts val="600"/>
              </a:spcAft>
              <a:buFont typeface="Courier New" panose="02070309020205020404" pitchFamily="49" charset="0"/>
              <a:buChar char="o"/>
              <a:defRPr/>
            </a:pPr>
            <a:r>
              <a:rPr lang="de-DE" sz="1600" dirty="0">
                <a:solidFill>
                  <a:srgbClr val="00243A"/>
                </a:solidFill>
                <a:latin typeface="Segoe UI" panose="020B0502040204020203" pitchFamily="34" charset="0"/>
                <a:cs typeface="Segoe UI" panose="020B0502040204020203" pitchFamily="34" charset="0"/>
              </a:rPr>
              <a:t>Prozentsatz der Zahlungen, bei denen Standardbedingungen angewandt werden</a:t>
            </a:r>
          </a:p>
          <a:p>
            <a:pPr marL="285750" lvl="0" indent="-285750" defTabSz="914400">
              <a:spcAft>
                <a:spcPts val="600"/>
              </a:spcAft>
              <a:buFont typeface="Courier New" panose="02070309020205020404" pitchFamily="49" charset="0"/>
              <a:buChar char="o"/>
              <a:defRPr/>
            </a:pPr>
            <a:r>
              <a:rPr lang="de-DE" sz="1600" dirty="0">
                <a:solidFill>
                  <a:srgbClr val="00243A"/>
                </a:solidFill>
                <a:latin typeface="Segoe UI" panose="020B0502040204020203" pitchFamily="34" charset="0"/>
                <a:cs typeface="Segoe UI" panose="020B0502040204020203" pitchFamily="34" charset="0"/>
              </a:rPr>
              <a:t>Zahl der anhängigen Gerichtsverfahren wegen Zahlungsverzugs</a:t>
            </a:r>
          </a:p>
        </p:txBody>
      </p:sp>
      <p:pic>
        <p:nvPicPr>
          <p:cNvPr id="6" name="Grafik 5">
            <a:extLst>
              <a:ext uri="{FF2B5EF4-FFF2-40B4-BE49-F238E27FC236}">
                <a16:creationId xmlns:a16="http://schemas.microsoft.com/office/drawing/2014/main" id="{DD12070A-E827-4896-94D3-EF91FDEFB7E2}"/>
              </a:ext>
            </a:extLst>
          </p:cNvPr>
          <p:cNvPicPr>
            <a:picLocks noChangeAspect="1"/>
          </p:cNvPicPr>
          <p:nvPr/>
        </p:nvPicPr>
        <p:blipFill>
          <a:blip r:embed="rId3"/>
          <a:stretch>
            <a:fillRect/>
          </a:stretch>
        </p:blipFill>
        <p:spPr>
          <a:xfrm>
            <a:off x="331597" y="968937"/>
            <a:ext cx="11800403" cy="5457019"/>
          </a:xfrm>
          <a:prstGeom prst="rect">
            <a:avLst/>
          </a:prstGeom>
        </p:spPr>
      </p:pic>
    </p:spTree>
    <p:extLst>
      <p:ext uri="{BB962C8B-B14F-4D97-AF65-F5344CB8AC3E}">
        <p14:creationId xmlns:p14="http://schemas.microsoft.com/office/powerpoint/2010/main" val="330028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 calcmode="lin" valueType="num">
                                      <p:cBhvr>
                                        <p:cTn id="67" dur="500" fill="hold"/>
                                        <p:tgtEl>
                                          <p:spTgt spid="6"/>
                                        </p:tgtEl>
                                        <p:attrNameLst>
                                          <p:attrName>ppt_w</p:attrName>
                                        </p:attrNameLst>
                                      </p:cBhvr>
                                      <p:tavLst>
                                        <p:tav tm="0">
                                          <p:val>
                                            <p:fltVal val="0"/>
                                          </p:val>
                                        </p:tav>
                                        <p:tav tm="100000">
                                          <p:val>
                                            <p:strVal val="#ppt_w"/>
                                          </p:val>
                                        </p:tav>
                                      </p:tavLst>
                                    </p:anim>
                                    <p:anim calcmode="lin" valueType="num">
                                      <p:cBhvr>
                                        <p:cTn id="68" dur="500" fill="hold"/>
                                        <p:tgtEl>
                                          <p:spTgt spid="6"/>
                                        </p:tgtEl>
                                        <p:attrNameLst>
                                          <p:attrName>ppt_h</p:attrName>
                                        </p:attrNameLst>
                                      </p:cBhvr>
                                      <p:tavLst>
                                        <p:tav tm="0">
                                          <p:val>
                                            <p:fltVal val="0"/>
                                          </p:val>
                                        </p:tav>
                                        <p:tav tm="100000">
                                          <p:val>
                                            <p:strVal val="#ppt_h"/>
                                          </p:val>
                                        </p:tav>
                                      </p:tavLst>
                                    </p:anim>
                                    <p:animEffect transition="in" filter="fade">
                                      <p:cBhvr>
                                        <p:cTn id="69"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Foliennummernplatzhalter 3">
            <a:extLst>
              <a:ext uri="{FF2B5EF4-FFF2-40B4-BE49-F238E27FC236}">
                <a16:creationId xmlns:a16="http://schemas.microsoft.com/office/drawing/2014/main" id="{34D5B28C-2A7A-4549-8AC7-898AA0C1CB57}"/>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17</a:t>
            </a:fld>
            <a:endParaRPr lang="de-DE" sz="1000" dirty="0">
              <a:solidFill>
                <a:schemeClr val="tx1"/>
              </a:solidFill>
            </a:endParaRPr>
          </a:p>
        </p:txBody>
      </p:sp>
      <p:sp>
        <p:nvSpPr>
          <p:cNvPr id="14" name="Titel 1">
            <a:extLst>
              <a:ext uri="{FF2B5EF4-FFF2-40B4-BE49-F238E27FC236}">
                <a16:creationId xmlns:a16="http://schemas.microsoft.com/office/drawing/2014/main" id="{F4977345-F4A4-4802-A2D8-692D9E922FC5}"/>
              </a:ext>
            </a:extLst>
          </p:cNvPr>
          <p:cNvSpPr txBox="1">
            <a:spLocks/>
          </p:cNvSpPr>
          <p:nvPr/>
        </p:nvSpPr>
        <p:spPr>
          <a:xfrm>
            <a:off x="0" y="3810"/>
            <a:ext cx="12192000" cy="899795"/>
          </a:xfrm>
          <a:prstGeom prst="rect">
            <a:avLst/>
          </a:prstGeom>
          <a:noFill/>
        </p:spPr>
        <p:txBody>
          <a:bodyPr vert="horz" lIns="91440" tIns="45720" rIns="91440" bIns="45720" rtlCol="0" anchor="ctr">
            <a:noAutofit/>
          </a:bodyPr>
          <a:lstStyle/>
          <a:p>
            <a:pPr indent="274320">
              <a:lnSpc>
                <a:spcPct val="90000"/>
              </a:lnSpc>
            </a:pPr>
            <a:r>
              <a:rPr lang="de-DE" sz="2800" b="1" dirty="0">
                <a:solidFill>
                  <a:srgbClr val="008096"/>
                </a:solidFill>
                <a:latin typeface="Segoe UI" panose="020B0502040204020203" pitchFamily="34" charset="0"/>
              </a:rPr>
              <a:t>Lieferantenmanagement, inkl. Zahlungspraktiken (G1-2, G1-6)</a:t>
            </a:r>
          </a:p>
        </p:txBody>
      </p:sp>
      <p:sp>
        <p:nvSpPr>
          <p:cNvPr id="5" name="Rechteck 4">
            <a:extLst>
              <a:ext uri="{FF2B5EF4-FFF2-40B4-BE49-F238E27FC236}">
                <a16:creationId xmlns:a16="http://schemas.microsoft.com/office/drawing/2014/main" id="{57A091DC-7839-4058-BDBF-262D53469E80}"/>
              </a:ext>
            </a:extLst>
          </p:cNvPr>
          <p:cNvSpPr/>
          <p:nvPr/>
        </p:nvSpPr>
        <p:spPr>
          <a:xfrm>
            <a:off x="1414129" y="2401881"/>
            <a:ext cx="9726447" cy="1892826"/>
          </a:xfrm>
          <a:prstGeom prst="rect">
            <a:avLst/>
          </a:prstGeom>
        </p:spPr>
        <p:txBody>
          <a:bodyPr wrap="square">
            <a:spAutoFit/>
          </a:bodyPr>
          <a:lstStyle/>
          <a:p>
            <a:pPr marL="457200" lvl="0" indent="-457200" defTabSz="914400">
              <a:spcAft>
                <a:spcPts val="600"/>
              </a:spcAft>
              <a:defRPr/>
            </a:pPr>
            <a:r>
              <a:rPr lang="de-DE" sz="1600" dirty="0">
                <a:solidFill>
                  <a:srgbClr val="00243A"/>
                </a:solidFill>
                <a:latin typeface="Segoe UI" panose="020B0502040204020203" pitchFamily="34" charset="0"/>
                <a:cs typeface="Segoe UI" panose="020B0502040204020203" pitchFamily="34" charset="0"/>
              </a:rPr>
              <a:t>	Beispiel</a:t>
            </a:r>
            <a:r>
              <a:rPr lang="de-DE" sz="1600" i="1" dirty="0">
                <a:solidFill>
                  <a:srgbClr val="00243A"/>
                </a:solidFill>
                <a:latin typeface="Segoe UI" panose="020B0502040204020203" pitchFamily="34" charset="0"/>
                <a:cs typeface="Segoe UI" panose="020B0502040204020203" pitchFamily="34" charset="0"/>
              </a:rPr>
              <a:t> </a:t>
            </a:r>
            <a:r>
              <a:rPr lang="de-DE" sz="1600" dirty="0">
                <a:solidFill>
                  <a:srgbClr val="00243A"/>
                </a:solidFill>
                <a:latin typeface="Segoe UI" panose="020B0502040204020203" pitchFamily="34" charset="0"/>
                <a:cs typeface="Segoe UI" panose="020B0502040204020203" pitchFamily="34" charset="0"/>
              </a:rPr>
              <a:t>Beschreibung der Standardzahlungsbedingungen</a:t>
            </a:r>
            <a:r>
              <a:rPr lang="de-DE" sz="1600" i="1" dirty="0">
                <a:solidFill>
                  <a:srgbClr val="00243A"/>
                </a:solidFill>
                <a:latin typeface="Segoe UI" panose="020B0502040204020203" pitchFamily="34" charset="0"/>
                <a:cs typeface="Segoe UI" panose="020B0502040204020203" pitchFamily="34" charset="0"/>
              </a:rPr>
              <a:t>: </a:t>
            </a:r>
          </a:p>
          <a:p>
            <a:pPr marL="457200" lvl="0" defTabSz="914400">
              <a:spcAft>
                <a:spcPts val="600"/>
              </a:spcAft>
              <a:defRPr/>
            </a:pPr>
            <a:r>
              <a:rPr lang="de-DE" sz="1600" i="1" dirty="0">
                <a:solidFill>
                  <a:srgbClr val="00243A"/>
                </a:solidFill>
                <a:latin typeface="Segoe UI" panose="020B0502040204020203" pitchFamily="34" charset="0"/>
                <a:cs typeface="Segoe UI" panose="020B0502040204020203" pitchFamily="34" charset="0"/>
              </a:rPr>
              <a:t>„In den vertraglichen Standardzahlungsbedingungen von ABC sind Zahlungen bei Erhalt der Rechnung für Großhändler, die etwa 80 % ihrer jährlichen Rechnungen umfassen, vorgesehen. Es bezahlt die Dienstleistungen, die es innerhalb von 30 Tagen nach Eingang der Rechnung erhält, d. h. etwa 5 % seiner jährlichen Rechnungen. Der Rest seiner Rechnungen wird  innerhalb von 60 Tagen nach Eingang bezahlt, mit Ausnahme der Rechnungen im Land X, die gemäß den Marktplatzstandards  innerhalb von 90 Tagen nach Eingang bezahlt werden.“</a:t>
            </a:r>
          </a:p>
        </p:txBody>
      </p:sp>
    </p:spTree>
    <p:extLst>
      <p:ext uri="{BB962C8B-B14F-4D97-AF65-F5344CB8AC3E}">
        <p14:creationId xmlns:p14="http://schemas.microsoft.com/office/powerpoint/2010/main" val="158944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liennummernplatzhalter 3">
            <a:extLst>
              <a:ext uri="{FF2B5EF4-FFF2-40B4-BE49-F238E27FC236}">
                <a16:creationId xmlns:a16="http://schemas.microsoft.com/office/drawing/2014/main" id="{34D5B28C-2A7A-4549-8AC7-898AA0C1CB57}"/>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18</a:t>
            </a:fld>
            <a:endParaRPr lang="de-DE" sz="1000" dirty="0">
              <a:solidFill>
                <a:schemeClr val="tx1"/>
              </a:solidFill>
            </a:endParaRPr>
          </a:p>
        </p:txBody>
      </p:sp>
      <p:sp>
        <p:nvSpPr>
          <p:cNvPr id="14" name="Titel 1">
            <a:extLst>
              <a:ext uri="{FF2B5EF4-FFF2-40B4-BE49-F238E27FC236}">
                <a16:creationId xmlns:a16="http://schemas.microsoft.com/office/drawing/2014/main" id="{F4977345-F4A4-4802-A2D8-692D9E922FC5}"/>
              </a:ext>
            </a:extLst>
          </p:cNvPr>
          <p:cNvSpPr txBox="1">
            <a:spLocks/>
          </p:cNvSpPr>
          <p:nvPr/>
        </p:nvSpPr>
        <p:spPr>
          <a:xfrm>
            <a:off x="0" y="3810"/>
            <a:ext cx="12192000" cy="899795"/>
          </a:xfrm>
          <a:prstGeom prst="rect">
            <a:avLst/>
          </a:prstGeom>
          <a:noFill/>
        </p:spPr>
        <p:txBody>
          <a:bodyPr vert="horz" lIns="91440" tIns="45720" rIns="91440" bIns="45720" rtlCol="0" anchor="ctr">
            <a:noAutofit/>
          </a:bodyPr>
          <a:lstStyle/>
          <a:p>
            <a:pPr indent="274320">
              <a:lnSpc>
                <a:spcPct val="90000"/>
              </a:lnSpc>
            </a:pPr>
            <a:r>
              <a:rPr lang="de-DE" sz="2800" b="1" dirty="0">
                <a:solidFill>
                  <a:srgbClr val="008096"/>
                </a:solidFill>
                <a:latin typeface="Segoe UI" panose="020B0502040204020203" pitchFamily="34" charset="0"/>
              </a:rPr>
              <a:t>Politische Einflussnahme und Lobbytätigkeiten (G1-5)</a:t>
            </a:r>
          </a:p>
        </p:txBody>
      </p:sp>
      <p:sp>
        <p:nvSpPr>
          <p:cNvPr id="18" name="Rechteck 17">
            <a:extLst>
              <a:ext uri="{FF2B5EF4-FFF2-40B4-BE49-F238E27FC236}">
                <a16:creationId xmlns:a16="http://schemas.microsoft.com/office/drawing/2014/main" id="{9A45880F-55FA-41EF-A437-CE6CB4FA9919}"/>
              </a:ext>
            </a:extLst>
          </p:cNvPr>
          <p:cNvSpPr/>
          <p:nvPr/>
        </p:nvSpPr>
        <p:spPr>
          <a:xfrm>
            <a:off x="331597" y="1057910"/>
            <a:ext cx="11598133" cy="3085460"/>
          </a:xfrm>
          <a:prstGeom prst="rect">
            <a:avLst/>
          </a:prstGeom>
        </p:spPr>
        <p:txBody>
          <a:bodyPr wrap="square">
            <a:spAutoFit/>
          </a:bodyPr>
          <a:lstStyle/>
          <a:p>
            <a:pPr lvl="0" defTabSz="914400">
              <a:spcAft>
                <a:spcPts val="300"/>
              </a:spcAft>
              <a:defRPr/>
            </a:pPr>
            <a:r>
              <a:rPr lang="de-DE" sz="1600" b="1" dirty="0">
                <a:solidFill>
                  <a:schemeClr val="accent5"/>
                </a:solidFill>
                <a:latin typeface="Segoe UI" panose="020B0502040204020203" pitchFamily="34" charset="0"/>
                <a:cs typeface="Segoe UI" panose="020B0502040204020203" pitchFamily="34" charset="0"/>
              </a:rPr>
              <a:t>Ziel: </a:t>
            </a:r>
            <a:r>
              <a:rPr lang="de-DE" sz="1600" dirty="0">
                <a:latin typeface="Segoe UI" panose="020B0502040204020203" pitchFamily="34" charset="0"/>
                <a:cs typeface="Segoe UI" panose="020B0502040204020203" pitchFamily="34" charset="0"/>
              </a:rPr>
              <a:t>Transparenz bzgl. </a:t>
            </a:r>
          </a:p>
          <a:p>
            <a:pPr marL="285750" lvl="0" indent="-285750" defTabSz="914400">
              <a:spcAft>
                <a:spcPts val="3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der Tätigkeiten und Verpflichtungen hinsichtlich politischer Einflussnahme und Zuwendungen sowie</a:t>
            </a:r>
          </a:p>
          <a:p>
            <a:pPr marL="285750" lvl="0" indent="-285750" defTabSz="914400">
              <a:spcAft>
                <a:spcPts val="3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Arten und Zwecke von Lobbytätigkeiten schaffen</a:t>
            </a:r>
            <a:endParaRPr lang="de-DE" dirty="0">
              <a:solidFill>
                <a:schemeClr val="accent5"/>
              </a:solidFill>
              <a:latin typeface="Segoe UI" panose="020B0502040204020203" pitchFamily="34" charset="0"/>
              <a:cs typeface="Segoe UI" panose="020B0502040204020203" pitchFamily="34" charset="0"/>
            </a:endParaRPr>
          </a:p>
          <a:p>
            <a:pPr lvl="0" defTabSz="914400">
              <a:spcAft>
                <a:spcPts val="300"/>
              </a:spcAft>
              <a:defRPr/>
            </a:pPr>
            <a:endParaRPr lang="de-DE" b="1" dirty="0">
              <a:solidFill>
                <a:schemeClr val="accent5"/>
              </a:solidFill>
              <a:latin typeface="Segoe UI" panose="020B0502040204020203" pitchFamily="34" charset="0"/>
              <a:cs typeface="Segoe UI" panose="020B0502040204020203" pitchFamily="34" charset="0"/>
            </a:endParaRPr>
          </a:p>
          <a:p>
            <a:pPr lvl="0" defTabSz="914400">
              <a:spcAft>
                <a:spcPts val="300"/>
              </a:spcAft>
              <a:defRPr/>
            </a:pPr>
            <a:r>
              <a:rPr lang="de-DE" sz="1600" b="1" dirty="0">
                <a:solidFill>
                  <a:schemeClr val="accent5"/>
                </a:solidFill>
                <a:latin typeface="Segoe UI" panose="020B0502040204020203" pitchFamily="34" charset="0"/>
                <a:cs typeface="Segoe UI" panose="020B0502040204020203" pitchFamily="34" charset="0"/>
              </a:rPr>
              <a:t>Was muss berichtet werden?</a:t>
            </a: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Wer (Vertreter in den Verwaltungs-, Leitungs- und Aufsichtsorganen) für die Beaufsichtigung dieser Tätigkeiten zuständig ist</a:t>
            </a:r>
          </a:p>
          <a:p>
            <a:pPr marL="285750"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Bei Eintragung in Transparenzregister: </a:t>
            </a:r>
          </a:p>
          <a:p>
            <a:pPr marL="742950" lvl="1"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Namen des Registers und </a:t>
            </a:r>
          </a:p>
          <a:p>
            <a:pPr marL="742950" lvl="1" indent="-285750" defTabSz="914400">
              <a:spcAft>
                <a:spcPts val="600"/>
              </a:spcAft>
              <a:buFont typeface="Courier New" panose="02070309020205020404" pitchFamily="49" charset="0"/>
              <a:buChar char="o"/>
              <a:defRPr/>
            </a:pPr>
            <a:r>
              <a:rPr lang="de-DE" sz="1600" dirty="0">
                <a:latin typeface="Segoe UI" panose="020B0502040204020203" pitchFamily="34" charset="0"/>
                <a:cs typeface="Segoe UI" panose="020B0502040204020203" pitchFamily="34" charset="0"/>
              </a:rPr>
              <a:t>Identifikationsnummer</a:t>
            </a:r>
            <a:endParaRPr lang="de-DE" sz="1600" dirty="0">
              <a:latin typeface="Segoe UI" panose="020B0502040204020203" pitchFamily="34" charset="0"/>
              <a:cs typeface="Segoe UI" panose="020B0502040204020203" pitchFamily="34" charset="0"/>
              <a:sym typeface="Wingdings" panose="05000000000000000000" pitchFamily="2" charset="2"/>
            </a:endParaRPr>
          </a:p>
          <a:p>
            <a:pPr defTabSz="914400">
              <a:spcAft>
                <a:spcPts val="300"/>
              </a:spcAft>
              <a:defRPr/>
            </a:pPr>
            <a:endParaRPr lang="de-DE" sz="1600" dirty="0">
              <a:solidFill>
                <a:srgbClr val="00243A"/>
              </a:solidFill>
              <a:latin typeface="Segoe UI" panose="020B0502040204020203" pitchFamily="34" charset="0"/>
              <a:cs typeface="Segoe UI" panose="020B0502040204020203" pitchFamily="34" charset="0"/>
            </a:endParaRPr>
          </a:p>
        </p:txBody>
      </p:sp>
      <p:sp>
        <p:nvSpPr>
          <p:cNvPr id="3" name="Rechteck 2">
            <a:extLst>
              <a:ext uri="{FF2B5EF4-FFF2-40B4-BE49-F238E27FC236}">
                <a16:creationId xmlns:a16="http://schemas.microsoft.com/office/drawing/2014/main" id="{CE8BCB37-E657-429C-ADFC-09B03C440891}"/>
              </a:ext>
            </a:extLst>
          </p:cNvPr>
          <p:cNvSpPr/>
          <p:nvPr/>
        </p:nvSpPr>
        <p:spPr>
          <a:xfrm>
            <a:off x="6169033" y="4118605"/>
            <a:ext cx="5122744" cy="1477328"/>
          </a:xfrm>
          <a:prstGeom prst="rect">
            <a:avLst/>
          </a:prstGeom>
        </p:spPr>
        <p:txBody>
          <a:bodyPr wrap="square">
            <a:spAutoFit/>
          </a:bodyPr>
          <a:lstStyle/>
          <a:p>
            <a:pPr lvl="0" defTabSz="914400">
              <a:spcAft>
                <a:spcPts val="600"/>
              </a:spcAft>
              <a:defRPr/>
            </a:pPr>
            <a:r>
              <a:rPr lang="de-DE" sz="1600" b="1" dirty="0">
                <a:solidFill>
                  <a:srgbClr val="00243A"/>
                </a:solidFill>
                <a:latin typeface="Segoe UI" panose="020B0502040204020203" pitchFamily="34" charset="0"/>
                <a:cs typeface="Segoe UI" panose="020B0502040204020203" pitchFamily="34" charset="0"/>
              </a:rPr>
              <a:t>Lobbytätigkeiten</a:t>
            </a:r>
          </a:p>
          <a:p>
            <a:pPr marL="285750" lvl="0" indent="-285750" defTabSz="914400">
              <a:spcAft>
                <a:spcPts val="600"/>
              </a:spcAft>
              <a:buFont typeface="Courier New" panose="02070309020205020404" pitchFamily="49" charset="0"/>
              <a:buChar char="o"/>
              <a:defRPr/>
            </a:pPr>
            <a:r>
              <a:rPr lang="de-DE" sz="1600" dirty="0">
                <a:solidFill>
                  <a:srgbClr val="00243A"/>
                </a:solidFill>
                <a:latin typeface="Segoe UI" panose="020B0502040204020203" pitchFamily="34" charset="0"/>
                <a:cs typeface="Segoe UI" panose="020B0502040204020203" pitchFamily="34" charset="0"/>
              </a:rPr>
              <a:t>die wichtigsten Themen, die Gegenstand der Lobbytätigkeit sind</a:t>
            </a:r>
          </a:p>
          <a:p>
            <a:pPr marL="285750" lvl="0" indent="-285750" defTabSz="914400">
              <a:spcAft>
                <a:spcPts val="600"/>
              </a:spcAft>
              <a:buFont typeface="Courier New" panose="02070309020205020404" pitchFamily="49" charset="0"/>
              <a:buChar char="o"/>
              <a:defRPr/>
            </a:pPr>
            <a:r>
              <a:rPr lang="de-DE" sz="1600" dirty="0">
                <a:solidFill>
                  <a:srgbClr val="00243A"/>
                </a:solidFill>
                <a:latin typeface="Segoe UI" panose="020B0502040204020203" pitchFamily="34" charset="0"/>
                <a:cs typeface="Segoe UI" panose="020B0502040204020203" pitchFamily="34" charset="0"/>
              </a:rPr>
              <a:t>die wichtigsten Standpunkte des Unternehmens zu diesen Themen</a:t>
            </a:r>
          </a:p>
        </p:txBody>
      </p:sp>
      <p:sp>
        <p:nvSpPr>
          <p:cNvPr id="5" name="Rechteck 4">
            <a:extLst>
              <a:ext uri="{FF2B5EF4-FFF2-40B4-BE49-F238E27FC236}">
                <a16:creationId xmlns:a16="http://schemas.microsoft.com/office/drawing/2014/main" id="{4F9F3F77-658D-455A-B5C8-539AEC24BF0B}"/>
              </a:ext>
            </a:extLst>
          </p:cNvPr>
          <p:cNvSpPr/>
          <p:nvPr/>
        </p:nvSpPr>
        <p:spPr>
          <a:xfrm>
            <a:off x="331597" y="4118605"/>
            <a:ext cx="5122800" cy="1477328"/>
          </a:xfrm>
          <a:prstGeom prst="rect">
            <a:avLst/>
          </a:prstGeom>
        </p:spPr>
        <p:txBody>
          <a:bodyPr>
            <a:spAutoFit/>
          </a:bodyPr>
          <a:lstStyle/>
          <a:p>
            <a:pPr lvl="0" defTabSz="914400">
              <a:spcAft>
                <a:spcPts val="600"/>
              </a:spcAft>
              <a:defRPr/>
            </a:pPr>
            <a:r>
              <a:rPr lang="de-DE" sz="1600" b="1" dirty="0">
                <a:solidFill>
                  <a:srgbClr val="00243A"/>
                </a:solidFill>
                <a:latin typeface="Segoe UI" panose="020B0502040204020203" pitchFamily="34" charset="0"/>
                <a:cs typeface="Segoe UI" panose="020B0502040204020203" pitchFamily="34" charset="0"/>
                <a:sym typeface="Wingdings" panose="05000000000000000000" pitchFamily="2" charset="2"/>
              </a:rPr>
              <a:t>Zuwendungen/Sachleistungen</a:t>
            </a:r>
            <a:endParaRPr lang="de-DE" sz="1600" b="1" dirty="0">
              <a:solidFill>
                <a:srgbClr val="00243A"/>
              </a:solidFill>
              <a:latin typeface="Segoe UI" panose="020B0502040204020203" pitchFamily="34" charset="0"/>
              <a:cs typeface="Segoe UI" panose="020B0502040204020203" pitchFamily="34" charset="0"/>
            </a:endParaRPr>
          </a:p>
          <a:p>
            <a:pPr marL="285750" lvl="0" indent="-285750" defTabSz="914400">
              <a:spcAft>
                <a:spcPts val="600"/>
              </a:spcAft>
              <a:buFont typeface="Courier New" panose="02070309020205020404" pitchFamily="49" charset="0"/>
              <a:buChar char="o"/>
              <a:defRPr/>
            </a:pPr>
            <a:r>
              <a:rPr lang="de-DE" sz="1600" dirty="0">
                <a:solidFill>
                  <a:srgbClr val="00243A"/>
                </a:solidFill>
                <a:latin typeface="Segoe UI" panose="020B0502040204020203" pitchFamily="34" charset="0"/>
                <a:cs typeface="Segoe UI" panose="020B0502040204020203" pitchFamily="34" charset="0"/>
              </a:rPr>
              <a:t>Monetären Gesamtwert der (direkt/indirekt) getätigten finanziellen Zuwendungen und Sachleistungen</a:t>
            </a:r>
          </a:p>
          <a:p>
            <a:pPr marL="285750" lvl="0" indent="-285750" defTabSz="914400">
              <a:spcAft>
                <a:spcPts val="600"/>
              </a:spcAft>
              <a:buFont typeface="Courier New" panose="02070309020205020404" pitchFamily="49" charset="0"/>
              <a:buChar char="o"/>
              <a:defRPr/>
            </a:pPr>
            <a:r>
              <a:rPr lang="de-DE" sz="1600" dirty="0">
                <a:solidFill>
                  <a:srgbClr val="00243A"/>
                </a:solidFill>
                <a:latin typeface="Segoe UI" panose="020B0502040204020203" pitchFamily="34" charset="0"/>
                <a:cs typeface="Segoe UI" panose="020B0502040204020203" pitchFamily="34" charset="0"/>
              </a:rPr>
              <a:t>Art des Empfängers/Begünstigten</a:t>
            </a:r>
          </a:p>
        </p:txBody>
      </p:sp>
    </p:spTree>
    <p:extLst>
      <p:ext uri="{BB962C8B-B14F-4D97-AF65-F5344CB8AC3E}">
        <p14:creationId xmlns:p14="http://schemas.microsoft.com/office/powerpoint/2010/main" val="247462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F25E2743-D548-4ABB-8E64-DC851D061721}"/>
              </a:ext>
            </a:extLst>
          </p:cNvPr>
          <p:cNvSpPr/>
          <p:nvPr/>
        </p:nvSpPr>
        <p:spPr>
          <a:xfrm>
            <a:off x="331597" y="517152"/>
            <a:ext cx="11240366" cy="430887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FFFFFF">
                  <a:lumMod val="65000"/>
                </a:srgbClr>
              </a:solidFill>
              <a:effectLst/>
              <a:uLnTx/>
              <a:uFillTx/>
              <a:latin typeface="Segoe UI" panose="020B0502040204020203" pitchFamily="34" charset="0"/>
              <a:ea typeface="+mn-ea"/>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Diese Präsentation ist Eigentum der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cyclos</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future</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GmbH. Wenn nicht durch anderweitige Quellen gekennzeichnet, gehören alle in dieser Präsentation enthaltenen Bilder, Schaubilder und Informationen der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cyclos</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future</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GmbH.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Sämtliche Inhalte - auch auszugsweise - dürfen nicht ohne die Genehmigung der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cyclos</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future</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GmbH vervielfältigt, weitergegeben oder veröffentlicht werden.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2022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by</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cyclos</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future</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GmbH.</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Kontakt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cyclos</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a:t>
            </a:r>
            <a:r>
              <a:rPr kumimoji="0" lang="de-DE" sz="16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future</a:t>
            </a: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GmbH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Tel.: 0541 770 8015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Mail: event@cyclos-future.com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7" name="Rechteck 6">
            <a:extLst>
              <a:ext uri="{FF2B5EF4-FFF2-40B4-BE49-F238E27FC236}">
                <a16:creationId xmlns:a16="http://schemas.microsoft.com/office/drawing/2014/main" id="{7DE2EF3E-FB98-4799-8E0D-4112E3EE9A03}"/>
              </a:ext>
            </a:extLst>
          </p:cNvPr>
          <p:cNvSpPr/>
          <p:nvPr/>
        </p:nvSpPr>
        <p:spPr>
          <a:xfrm>
            <a:off x="-4473" y="0"/>
            <a:ext cx="81000" cy="6858000"/>
          </a:xfrm>
          <a:prstGeom prst="rect">
            <a:avLst/>
          </a:prstGeom>
          <a:solidFill>
            <a:srgbClr val="008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47" b="0" i="0" u="none" strike="noStrike" kern="1200" cap="none" spc="0" normalizeH="0" baseline="0" noProof="0" dirty="0">
              <a:ln>
                <a:noFill/>
              </a:ln>
              <a:solidFill>
                <a:srgbClr val="008096"/>
              </a:solidFill>
              <a:effectLst/>
              <a:uLnTx/>
              <a:uFillTx/>
              <a:latin typeface="Calibri" panose="020F0502020204030204"/>
              <a:ea typeface="+mn-ea"/>
              <a:cs typeface="+mn-cs"/>
            </a:endParaRPr>
          </a:p>
        </p:txBody>
      </p:sp>
      <p:sp>
        <p:nvSpPr>
          <p:cNvPr id="8" name="Titel 1">
            <a:extLst>
              <a:ext uri="{FF2B5EF4-FFF2-40B4-BE49-F238E27FC236}">
                <a16:creationId xmlns:a16="http://schemas.microsoft.com/office/drawing/2014/main" id="{47F574DF-C8FE-4F73-8839-9C4437C85FC1}"/>
              </a:ext>
            </a:extLst>
          </p:cNvPr>
          <p:cNvSpPr txBox="1">
            <a:spLocks/>
          </p:cNvSpPr>
          <p:nvPr/>
        </p:nvSpPr>
        <p:spPr>
          <a:xfrm>
            <a:off x="0" y="0"/>
            <a:ext cx="12192000" cy="900000"/>
          </a:xfrm>
          <a:prstGeom prst="rect">
            <a:avLst/>
          </a:prstGeom>
          <a:noFill/>
        </p:spPr>
        <p:txBody>
          <a:bodyPr vert="horz" lIns="91440" tIns="45720" rIns="91440" bIns="45720" rtlCol="0" anchor="ctr">
            <a:noAutofit/>
          </a:bodyPr>
          <a:lstStyle>
            <a:defPPr>
              <a:defRPr lang="de-DE"/>
            </a:defPPr>
            <a:lvl1pPr indent="361950">
              <a:spcBef>
                <a:spcPct val="0"/>
              </a:spcBef>
              <a:buNone/>
              <a:defRPr sz="2800" cap="small">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indent="270000">
              <a:lnSpc>
                <a:spcPct val="90000"/>
              </a:lnSpc>
            </a:pPr>
            <a:r>
              <a:rPr lang="de-DE" b="1" cap="none" dirty="0">
                <a:solidFill>
                  <a:schemeClr val="accent5"/>
                </a:solidFill>
                <a:latin typeface="Segoe UI" panose="020B0502040204020203" pitchFamily="34" charset="0"/>
                <a:cs typeface="Segoe UI" panose="020B0502040204020203" pitchFamily="34" charset="0"/>
              </a:rPr>
              <a:t>Disclaimer</a:t>
            </a:r>
          </a:p>
        </p:txBody>
      </p:sp>
      <p:sp>
        <p:nvSpPr>
          <p:cNvPr id="5" name="Foliennummernplatzhalter 3">
            <a:extLst>
              <a:ext uri="{FF2B5EF4-FFF2-40B4-BE49-F238E27FC236}">
                <a16:creationId xmlns:a16="http://schemas.microsoft.com/office/drawing/2014/main" id="{898A0AAE-8920-465D-BAD6-537FDFA50552}"/>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19</a:t>
            </a:fld>
            <a:endParaRPr lang="de-DE" sz="1000" dirty="0">
              <a:solidFill>
                <a:schemeClr val="tx1"/>
              </a:solidFill>
            </a:endParaRPr>
          </a:p>
        </p:txBody>
      </p:sp>
    </p:spTree>
    <p:extLst>
      <p:ext uri="{BB962C8B-B14F-4D97-AF65-F5344CB8AC3E}">
        <p14:creationId xmlns:p14="http://schemas.microsoft.com/office/powerpoint/2010/main" val="1227611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13A9B02F-ABB4-49E1-8225-8C7BA17FDE58}"/>
              </a:ext>
            </a:extLst>
          </p:cNvPr>
          <p:cNvSpPr/>
          <p:nvPr/>
        </p:nvSpPr>
        <p:spPr>
          <a:xfrm>
            <a:off x="0" y="1754478"/>
            <a:ext cx="12192000" cy="349338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Segoe UI"/>
              <a:ea typeface="+mn-ea"/>
              <a:cs typeface="+mn-cs"/>
            </a:endParaRPr>
          </a:p>
        </p:txBody>
      </p:sp>
      <p:sp>
        <p:nvSpPr>
          <p:cNvPr id="11" name="Inhaltsplatzhalter 2"/>
          <p:cNvSpPr>
            <a:spLocks noGrp="1"/>
          </p:cNvSpPr>
          <p:nvPr>
            <p:ph idx="4294967295"/>
          </p:nvPr>
        </p:nvSpPr>
        <p:spPr>
          <a:xfrm>
            <a:off x="2163097" y="2316163"/>
            <a:ext cx="7620000" cy="2225675"/>
          </a:xfrm>
          <a:prstGeom prst="rect">
            <a:avLst/>
          </a:prstGeom>
        </p:spPr>
        <p:txBody>
          <a:bodyPr anchor="ctr">
            <a:normAutofit/>
          </a:bodyPr>
          <a:lstStyle/>
          <a:p>
            <a:pPr marL="0" indent="0">
              <a:spcAft>
                <a:spcPts val="1200"/>
              </a:spcAft>
              <a:buNone/>
            </a:pPr>
            <a:r>
              <a:rPr lang="de-DE" sz="4000" b="1" dirty="0">
                <a:solidFill>
                  <a:schemeClr val="bg1"/>
                </a:solidFill>
                <a:latin typeface="Segoe UI" panose="020B0502040204020203" pitchFamily="34" charset="0"/>
                <a:ea typeface="Segoe UI" panose="020B0502040204020203" pitchFamily="34" charset="0"/>
                <a:cs typeface="Segoe UI" panose="020B0502040204020203" pitchFamily="34" charset="0"/>
              </a:rPr>
              <a:t>über </a:t>
            </a:r>
            <a:r>
              <a:rPr lang="de-DE" sz="4000" b="1" dirty="0" err="1">
                <a:solidFill>
                  <a:schemeClr val="bg1"/>
                </a:solidFill>
                <a:latin typeface="Segoe UI" panose="020B0502040204020203" pitchFamily="34" charset="0"/>
                <a:ea typeface="Segoe UI" panose="020B0502040204020203" pitchFamily="34" charset="0"/>
                <a:cs typeface="Segoe UI" panose="020B0502040204020203" pitchFamily="34" charset="0"/>
              </a:rPr>
              <a:t>cyclos</a:t>
            </a:r>
            <a:r>
              <a:rPr lang="de-DE" sz="4000" b="1" dirty="0">
                <a:solidFill>
                  <a:schemeClr val="bg1"/>
                </a:solidFill>
                <a:latin typeface="Segoe UI" panose="020B0502040204020203" pitchFamily="34" charset="0"/>
                <a:ea typeface="Segoe UI" panose="020B0502040204020203" pitchFamily="34" charset="0"/>
                <a:cs typeface="Segoe UI" panose="020B0502040204020203" pitchFamily="34" charset="0"/>
              </a:rPr>
              <a:t> </a:t>
            </a:r>
            <a:r>
              <a:rPr lang="de-DE" sz="4000" b="1" dirty="0" err="1">
                <a:solidFill>
                  <a:schemeClr val="bg1"/>
                </a:solidFill>
                <a:latin typeface="Segoe UI" panose="020B0502040204020203" pitchFamily="34" charset="0"/>
                <a:ea typeface="Segoe UI" panose="020B0502040204020203" pitchFamily="34" charset="0"/>
                <a:cs typeface="Segoe UI" panose="020B0502040204020203" pitchFamily="34" charset="0"/>
              </a:rPr>
              <a:t>future</a:t>
            </a:r>
            <a:endParaRPr lang="de-DE" sz="4000" b="1"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0" indent="0">
              <a:spcAft>
                <a:spcPts val="1200"/>
              </a:spcAft>
              <a:buNone/>
            </a:pPr>
            <a:r>
              <a:rPr lang="de-DE" sz="3200" dirty="0">
                <a:solidFill>
                  <a:schemeClr val="bg1"/>
                </a:solidFill>
                <a:latin typeface="Segoe UI" panose="020B0502040204020203" pitchFamily="34" charset="0"/>
                <a:ea typeface="Segoe UI" panose="020B0502040204020203" pitchFamily="34" charset="0"/>
                <a:cs typeface="Segoe UI" panose="020B0502040204020203" pitchFamily="34" charset="0"/>
              </a:rPr>
              <a:t>Kurze Unternehmensvorstellung</a:t>
            </a:r>
          </a:p>
        </p:txBody>
      </p:sp>
      <p:sp>
        <p:nvSpPr>
          <p:cNvPr id="5" name="Ellipse 4">
            <a:extLst>
              <a:ext uri="{FF2B5EF4-FFF2-40B4-BE49-F238E27FC236}">
                <a16:creationId xmlns:a16="http://schemas.microsoft.com/office/drawing/2014/main" id="{6F0D7DEC-0CC7-484C-8EB9-883DAF985076}"/>
              </a:ext>
            </a:extLst>
          </p:cNvPr>
          <p:cNvSpPr/>
          <p:nvPr/>
        </p:nvSpPr>
        <p:spPr>
          <a:xfrm>
            <a:off x="612686" y="2835000"/>
            <a:ext cx="1188000" cy="11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pic>
        <p:nvPicPr>
          <p:cNvPr id="3" name="Grafik 2" descr="Bild">
            <a:extLst>
              <a:ext uri="{FF2B5EF4-FFF2-40B4-BE49-F238E27FC236}">
                <a16:creationId xmlns:a16="http://schemas.microsoft.com/office/drawing/2014/main" id="{62D6FDA0-6BDD-441B-8DA8-B4571CC4B4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9486" y="2971800"/>
            <a:ext cx="914400" cy="914400"/>
          </a:xfrm>
          <a:prstGeom prst="rect">
            <a:avLst/>
          </a:prstGeom>
        </p:spPr>
      </p:pic>
    </p:spTree>
    <p:extLst>
      <p:ext uri="{BB962C8B-B14F-4D97-AF65-F5344CB8AC3E}">
        <p14:creationId xmlns:p14="http://schemas.microsoft.com/office/powerpoint/2010/main" val="4074181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400000"/>
                      </a14:imgEffect>
                      <a14:imgEffect>
                        <a14:brightnessContrast bright="-20000"/>
                      </a14:imgEffect>
                    </a14:imgLayer>
                  </a14:imgProps>
                </a:ext>
              </a:extLst>
            </a:blip>
            <a:stretch>
              <a:fillRect t="-16666" r="-326" b="-17101"/>
            </a:stretch>
          </a:blipFill>
        </p:spPr>
      </p:sp>
      <p:sp>
        <p:nvSpPr>
          <p:cNvPr id="3" name="Freeform 3"/>
          <p:cNvSpPr/>
          <p:nvPr/>
        </p:nvSpPr>
        <p:spPr>
          <a:xfrm>
            <a:off x="4896047" y="683191"/>
            <a:ext cx="2399905" cy="528507"/>
          </a:xfrm>
          <a:custGeom>
            <a:avLst/>
            <a:gdLst/>
            <a:ahLst/>
            <a:cxnLst/>
            <a:rect l="l" t="t" r="r" b="b"/>
            <a:pathLst>
              <a:path w="3599857" h="792761">
                <a:moveTo>
                  <a:pt x="0" y="0"/>
                </a:moveTo>
                <a:lnTo>
                  <a:pt x="3599857" y="0"/>
                </a:lnTo>
                <a:lnTo>
                  <a:pt x="3599857" y="792762"/>
                </a:lnTo>
                <a:lnTo>
                  <a:pt x="0" y="792762"/>
                </a:lnTo>
                <a:lnTo>
                  <a:pt x="0" y="0"/>
                </a:lnTo>
                <a:close/>
              </a:path>
            </a:pathLst>
          </a:custGeom>
          <a:blipFill>
            <a:blip r:embed="rId4"/>
            <a:stretch>
              <a:fillRect r="-5823"/>
            </a:stretch>
          </a:blipFill>
        </p:spPr>
      </p:sp>
      <p:grpSp>
        <p:nvGrpSpPr>
          <p:cNvPr id="4" name="Group 4"/>
          <p:cNvGrpSpPr/>
          <p:nvPr/>
        </p:nvGrpSpPr>
        <p:grpSpPr>
          <a:xfrm>
            <a:off x="3200838" y="2423396"/>
            <a:ext cx="5790324" cy="1719394"/>
            <a:chOff x="0" y="21729"/>
            <a:chExt cx="11580648" cy="3438788"/>
          </a:xfrm>
        </p:grpSpPr>
        <p:sp>
          <p:nvSpPr>
            <p:cNvPr id="5" name="AutoShape 5"/>
            <p:cNvSpPr/>
            <p:nvPr/>
          </p:nvSpPr>
          <p:spPr>
            <a:xfrm>
              <a:off x="4279601" y="21729"/>
              <a:ext cx="3021446" cy="0"/>
            </a:xfrm>
            <a:prstGeom prst="line">
              <a:avLst/>
            </a:prstGeom>
            <a:ln w="43458" cap="flat">
              <a:solidFill>
                <a:srgbClr val="FFFFFF"/>
              </a:solidFill>
              <a:prstDash val="solid"/>
              <a:headEnd type="none" w="sm" len="sm"/>
              <a:tailEnd type="none" w="sm" len="sm"/>
            </a:ln>
          </p:spPr>
        </p:sp>
        <p:sp>
          <p:nvSpPr>
            <p:cNvPr id="6" name="TextBox 6"/>
            <p:cNvSpPr txBox="1"/>
            <p:nvPr/>
          </p:nvSpPr>
          <p:spPr>
            <a:xfrm>
              <a:off x="0" y="420517"/>
              <a:ext cx="11580648" cy="2667396"/>
            </a:xfrm>
            <a:prstGeom prst="rect">
              <a:avLst/>
            </a:prstGeom>
          </p:spPr>
          <p:txBody>
            <a:bodyPr lIns="0" tIns="0" rIns="0" bIns="0" rtlCol="0" anchor="t">
              <a:spAutoFit/>
            </a:bodyPr>
            <a:lstStyle/>
            <a:p>
              <a:pPr algn="ctr">
                <a:lnSpc>
                  <a:spcPts val="2609"/>
                </a:lnSpc>
                <a:spcBef>
                  <a:spcPct val="0"/>
                </a:spcBef>
              </a:pPr>
              <a:r>
                <a:rPr lang="en-US" sz="2230" spc="111">
                  <a:solidFill>
                    <a:srgbClr val="FFFFFF"/>
                  </a:solidFill>
                  <a:latin typeface="Raleway Bold"/>
                </a:rPr>
                <a:t> </a:t>
              </a:r>
              <a:r>
                <a:rPr lang="en-US" sz="2230" spc="111">
                  <a:solidFill>
                    <a:srgbClr val="FFFFFF"/>
                  </a:solidFill>
                  <a:latin typeface="Raleway"/>
                </a:rPr>
                <a:t>Hin zu einer </a:t>
              </a:r>
              <a:r>
                <a:rPr lang="en-US" sz="2230" spc="111">
                  <a:solidFill>
                    <a:srgbClr val="FFFFFF"/>
                  </a:solidFill>
                  <a:latin typeface="Raleway Bold"/>
                </a:rPr>
                <a:t>Welt, </a:t>
              </a:r>
            </a:p>
            <a:p>
              <a:pPr algn="ctr">
                <a:lnSpc>
                  <a:spcPts val="2609"/>
                </a:lnSpc>
                <a:spcBef>
                  <a:spcPct val="0"/>
                </a:spcBef>
              </a:pPr>
              <a:r>
                <a:rPr lang="en-US" sz="2230" spc="111">
                  <a:solidFill>
                    <a:srgbClr val="FFFFFF"/>
                  </a:solidFill>
                  <a:latin typeface="Raleway"/>
                </a:rPr>
                <a:t>in der</a:t>
              </a:r>
              <a:r>
                <a:rPr lang="en-US" sz="2230" spc="111">
                  <a:solidFill>
                    <a:srgbClr val="FFFFFF"/>
                  </a:solidFill>
                  <a:latin typeface="Raleway Bold"/>
                </a:rPr>
                <a:t> Unternehmen </a:t>
              </a:r>
            </a:p>
            <a:p>
              <a:pPr algn="ctr">
                <a:lnSpc>
                  <a:spcPts val="2609"/>
                </a:lnSpc>
                <a:spcBef>
                  <a:spcPct val="0"/>
                </a:spcBef>
              </a:pPr>
              <a:r>
                <a:rPr lang="en-US" sz="2230" spc="111">
                  <a:solidFill>
                    <a:srgbClr val="FFFFFF"/>
                  </a:solidFill>
                  <a:latin typeface="Raleway"/>
                </a:rPr>
                <a:t>einen</a:t>
              </a:r>
              <a:r>
                <a:rPr lang="en-US" sz="2230" spc="111">
                  <a:solidFill>
                    <a:srgbClr val="FFFFFF"/>
                  </a:solidFill>
                  <a:latin typeface="Raleway Bold"/>
                </a:rPr>
                <a:t> netto positiven Beitrag </a:t>
              </a:r>
            </a:p>
            <a:p>
              <a:pPr algn="ctr">
                <a:lnSpc>
                  <a:spcPts val="2609"/>
                </a:lnSpc>
                <a:spcBef>
                  <a:spcPct val="0"/>
                </a:spcBef>
              </a:pPr>
              <a:r>
                <a:rPr lang="en-US" sz="2230" spc="111">
                  <a:solidFill>
                    <a:srgbClr val="FFFFFF"/>
                  </a:solidFill>
                  <a:latin typeface="Raleway"/>
                </a:rPr>
                <a:t>zu </a:t>
              </a:r>
              <a:r>
                <a:rPr lang="en-US" sz="2230" spc="111">
                  <a:solidFill>
                    <a:srgbClr val="FFFFFF"/>
                  </a:solidFill>
                  <a:latin typeface="Raleway Bold"/>
                </a:rPr>
                <a:t>Markt, Mensch und Umwelt </a:t>
              </a:r>
              <a:r>
                <a:rPr lang="en-US" sz="2230" spc="111">
                  <a:solidFill>
                    <a:srgbClr val="FFFFFF"/>
                  </a:solidFill>
                  <a:latin typeface="Raleway"/>
                </a:rPr>
                <a:t>leisten.</a:t>
              </a:r>
            </a:p>
          </p:txBody>
        </p:sp>
        <p:sp>
          <p:nvSpPr>
            <p:cNvPr id="7" name="AutoShape 7"/>
            <p:cNvSpPr/>
            <p:nvPr/>
          </p:nvSpPr>
          <p:spPr>
            <a:xfrm>
              <a:off x="4279601" y="3460517"/>
              <a:ext cx="3021446" cy="0"/>
            </a:xfrm>
            <a:prstGeom prst="line">
              <a:avLst/>
            </a:prstGeom>
            <a:ln w="43458" cap="flat">
              <a:solidFill>
                <a:srgbClr val="FFFFFF"/>
              </a:solidFill>
              <a:prstDash val="solid"/>
              <a:headEnd type="none" w="sm" len="sm"/>
              <a:tailEnd type="none" w="sm" len="sm"/>
            </a:ln>
          </p:spPr>
        </p:sp>
      </p:grpSp>
      <p:sp>
        <p:nvSpPr>
          <p:cNvPr id="8" name="Inhaltsplatzhalter 2">
            <a:extLst>
              <a:ext uri="{FF2B5EF4-FFF2-40B4-BE49-F238E27FC236}">
                <a16:creationId xmlns:a16="http://schemas.microsoft.com/office/drawing/2014/main" id="{CC11A02F-2C87-4040-BD21-A8C62A792DFA}"/>
              </a:ext>
            </a:extLst>
          </p:cNvPr>
          <p:cNvSpPr txBox="1">
            <a:spLocks/>
          </p:cNvSpPr>
          <p:nvPr/>
        </p:nvSpPr>
        <p:spPr>
          <a:xfrm>
            <a:off x="4601440" y="4915095"/>
            <a:ext cx="2989120" cy="1786384"/>
          </a:xfrm>
          <a:prstGeom prst="rect">
            <a:avLst/>
          </a:prstGeom>
        </p:spPr>
        <p:txBody>
          <a:bodyPr>
            <a:norm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lgn="ctr">
              <a:spcBef>
                <a:spcPts val="0"/>
              </a:spcBef>
              <a:buFont typeface="Arial" pitchFamily="34" charset="0"/>
              <a:buNone/>
            </a:pPr>
            <a:r>
              <a:rPr lang="en-US" sz="1400" spc="67" dirty="0" err="1">
                <a:solidFill>
                  <a:srgbClr val="FFFFFF"/>
                </a:solidFill>
                <a:latin typeface="Segoe UI" panose="020B0502040204020203" pitchFamily="34" charset="0"/>
                <a:cs typeface="Segoe UI" panose="020B0502040204020203" pitchFamily="34" charset="0"/>
              </a:rPr>
              <a:t>Westerbreite</a:t>
            </a:r>
            <a:r>
              <a:rPr lang="en-US" sz="1400" spc="67" dirty="0">
                <a:solidFill>
                  <a:srgbClr val="FFFFFF"/>
                </a:solidFill>
                <a:latin typeface="Segoe UI" panose="020B0502040204020203" pitchFamily="34" charset="0"/>
                <a:cs typeface="Segoe UI" panose="020B0502040204020203" pitchFamily="34" charset="0"/>
              </a:rPr>
              <a:t> 7</a:t>
            </a:r>
          </a:p>
          <a:p>
            <a:pPr marL="0" indent="0" algn="ctr">
              <a:spcBef>
                <a:spcPts val="0"/>
              </a:spcBef>
              <a:buFont typeface="Arial" pitchFamily="34" charset="0"/>
              <a:buNone/>
            </a:pPr>
            <a:r>
              <a:rPr lang="en-US" sz="1400" spc="67" dirty="0">
                <a:solidFill>
                  <a:srgbClr val="FFFFFF"/>
                </a:solidFill>
                <a:latin typeface="Segoe UI" panose="020B0502040204020203" pitchFamily="34" charset="0"/>
                <a:cs typeface="Segoe UI" panose="020B0502040204020203" pitchFamily="34" charset="0"/>
              </a:rPr>
              <a:t>49084 Osnabrück</a:t>
            </a:r>
          </a:p>
          <a:p>
            <a:pPr marL="0" indent="0" algn="ctr">
              <a:spcBef>
                <a:spcPts val="0"/>
              </a:spcBef>
              <a:buFont typeface="Arial" pitchFamily="34" charset="0"/>
              <a:buNone/>
            </a:pPr>
            <a:r>
              <a:rPr lang="en-US" sz="1400" spc="67" dirty="0">
                <a:solidFill>
                  <a:schemeClr val="bg1"/>
                </a:solidFill>
                <a:latin typeface="Segoe UI" panose="020B0502040204020203" pitchFamily="34" charset="0"/>
                <a:cs typeface="Segoe UI" panose="020B0502040204020203" pitchFamily="34" charset="0"/>
              </a:rPr>
              <a:t>0541 7708015</a:t>
            </a:r>
          </a:p>
          <a:p>
            <a:pPr marL="0" indent="0" algn="ctr">
              <a:spcBef>
                <a:spcPts val="0"/>
              </a:spcBef>
              <a:buFont typeface="Arial" pitchFamily="34" charset="0"/>
              <a:buNone/>
            </a:pPr>
            <a:r>
              <a:rPr lang="en-US" sz="1400" spc="67" dirty="0">
                <a:solidFill>
                  <a:schemeClr val="bg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event@cyclos-future.com</a:t>
            </a:r>
            <a:endParaRPr lang="en-US" sz="1400" spc="67" dirty="0">
              <a:solidFill>
                <a:schemeClr val="bg1"/>
              </a:solidFill>
              <a:latin typeface="Segoe UI" panose="020B0502040204020203" pitchFamily="34" charset="0"/>
              <a:cs typeface="Segoe UI" panose="020B0502040204020203" pitchFamily="34" charset="0"/>
            </a:endParaRPr>
          </a:p>
          <a:p>
            <a:pPr marL="0" indent="0" algn="ctr">
              <a:spcBef>
                <a:spcPts val="0"/>
              </a:spcBef>
              <a:buFont typeface="Arial" pitchFamily="34" charset="0"/>
              <a:buNone/>
            </a:pPr>
            <a:endParaRPr lang="en-US" sz="1400" spc="67" dirty="0">
              <a:solidFill>
                <a:srgbClr val="FFFFFF"/>
              </a:solidFill>
              <a:latin typeface="Segoe UI" panose="020B0502040204020203" pitchFamily="34" charset="0"/>
              <a:cs typeface="Segoe UI" panose="020B0502040204020203"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9724CD0-58C0-4658-9E5E-CCFFEF268FF5}"/>
              </a:ext>
            </a:extLst>
          </p:cNvPr>
          <p:cNvSpPr/>
          <p:nvPr/>
        </p:nvSpPr>
        <p:spPr>
          <a:xfrm>
            <a:off x="0" y="1744646"/>
            <a:ext cx="12192000" cy="349338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endParaRPr>
          </a:p>
        </p:txBody>
      </p:sp>
      <p:sp>
        <p:nvSpPr>
          <p:cNvPr id="5" name="Inhaltsplatzhalter 2">
            <a:extLst>
              <a:ext uri="{FF2B5EF4-FFF2-40B4-BE49-F238E27FC236}">
                <a16:creationId xmlns:a16="http://schemas.microsoft.com/office/drawing/2014/main" id="{DF30F88E-9EA8-4175-9ABA-8BB43D9B1999}"/>
              </a:ext>
            </a:extLst>
          </p:cNvPr>
          <p:cNvSpPr>
            <a:spLocks noGrp="1"/>
          </p:cNvSpPr>
          <p:nvPr>
            <p:ph idx="4294967295"/>
          </p:nvPr>
        </p:nvSpPr>
        <p:spPr>
          <a:xfrm>
            <a:off x="2330278" y="2316163"/>
            <a:ext cx="9268688" cy="2225675"/>
          </a:xfrm>
        </p:spPr>
        <p:txBody>
          <a:bodyPr anchor="ctr">
            <a:normAutofit/>
          </a:bodyPr>
          <a:lstStyle/>
          <a:p>
            <a:pPr marL="0" indent="0">
              <a:spcBef>
                <a:spcPts val="0"/>
              </a:spcBef>
              <a:spcAft>
                <a:spcPts val="600"/>
              </a:spcAft>
              <a:buNone/>
            </a:pPr>
            <a:r>
              <a:rPr lang="de-DE" sz="4000" b="1" dirty="0">
                <a:solidFill>
                  <a:schemeClr val="bg1"/>
                </a:solidFill>
                <a:latin typeface="Segoe UI" panose="020B0502040204020203" pitchFamily="34" charset="0"/>
                <a:ea typeface="Segoe UI" panose="020B0502040204020203" pitchFamily="34" charset="0"/>
                <a:cs typeface="Segoe UI" panose="020B0502040204020203" pitchFamily="34" charset="0"/>
              </a:rPr>
              <a:t>Unterstützung</a:t>
            </a:r>
          </a:p>
          <a:p>
            <a:pPr marL="0" indent="0">
              <a:spcBef>
                <a:spcPts val="0"/>
              </a:spcBef>
              <a:spcAft>
                <a:spcPts val="600"/>
              </a:spcAft>
              <a:buNone/>
            </a:pPr>
            <a:r>
              <a:rPr lang="de-DE" sz="3200" dirty="0">
                <a:solidFill>
                  <a:schemeClr val="bg1"/>
                </a:solidFill>
                <a:latin typeface="Segoe UI" panose="020B0502040204020203" pitchFamily="34" charset="0"/>
                <a:ea typeface="Segoe UI" panose="020B0502040204020203" pitchFamily="34" charset="0"/>
                <a:cs typeface="Segoe UI" panose="020B0502040204020203" pitchFamily="34" charset="0"/>
              </a:rPr>
              <a:t>Wie kann cyclos future helfen?</a:t>
            </a:r>
          </a:p>
        </p:txBody>
      </p:sp>
      <p:sp>
        <p:nvSpPr>
          <p:cNvPr id="6" name="Ellipse 5">
            <a:extLst>
              <a:ext uri="{FF2B5EF4-FFF2-40B4-BE49-F238E27FC236}">
                <a16:creationId xmlns:a16="http://schemas.microsoft.com/office/drawing/2014/main" id="{8FFD87A6-8F49-49B5-879F-76719EA8C64F}"/>
              </a:ext>
            </a:extLst>
          </p:cNvPr>
          <p:cNvSpPr/>
          <p:nvPr/>
        </p:nvSpPr>
        <p:spPr>
          <a:xfrm>
            <a:off x="1005478" y="2835000"/>
            <a:ext cx="1188000" cy="11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Präsentation mit Medien">
            <a:extLst>
              <a:ext uri="{FF2B5EF4-FFF2-40B4-BE49-F238E27FC236}">
                <a16:creationId xmlns:a16="http://schemas.microsoft.com/office/drawing/2014/main" id="{485A43AA-FB35-44E8-B76E-4F2731130A4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2278" y="2971800"/>
            <a:ext cx="914400" cy="914400"/>
          </a:xfrm>
          <a:prstGeom prst="rect">
            <a:avLst/>
          </a:prstGeom>
        </p:spPr>
      </p:pic>
    </p:spTree>
    <p:extLst>
      <p:ext uri="{BB962C8B-B14F-4D97-AF65-F5344CB8AC3E}">
        <p14:creationId xmlns:p14="http://schemas.microsoft.com/office/powerpoint/2010/main" val="3928386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Titel 1">
            <a:extLst>
              <a:ext uri="{FF2B5EF4-FFF2-40B4-BE49-F238E27FC236}">
                <a16:creationId xmlns:a16="http://schemas.microsoft.com/office/drawing/2014/main" id="{36BD6B9E-CE6B-405E-9282-D9771756A8CD}"/>
              </a:ext>
            </a:extLst>
          </p:cNvPr>
          <p:cNvSpPr txBox="1">
            <a:spLocks/>
          </p:cNvSpPr>
          <p:nvPr/>
        </p:nvSpPr>
        <p:spPr>
          <a:xfrm>
            <a:off x="0" y="-1"/>
            <a:ext cx="12506960" cy="900000"/>
          </a:xfrm>
          <a:prstGeom prst="rect">
            <a:avLst/>
          </a:prstGeom>
          <a:noFill/>
        </p:spPr>
        <p:txBody>
          <a:bodyPr vert="horz" lIns="91440" tIns="45720" rIns="91440" bIns="45720" rtlCol="0" anchor="ctr">
            <a:noAutofit/>
          </a:bodyPr>
          <a:lstStyle>
            <a:defPPr>
              <a:defRPr lang="de-DE"/>
            </a:defPPr>
            <a:lvl1pPr indent="361950">
              <a:spcBef>
                <a:spcPct val="0"/>
              </a:spcBef>
              <a:buNone/>
              <a:defRPr sz="2800" cap="small">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indent="270000">
              <a:lnSpc>
                <a:spcPct val="90000"/>
              </a:lnSpc>
            </a:pPr>
            <a:r>
              <a:rPr lang="de-DE" b="1" cap="none" dirty="0" err="1">
                <a:solidFill>
                  <a:schemeClr val="accent5"/>
                </a:solidFill>
                <a:latin typeface="Segoe UI" panose="020B0502040204020203" pitchFamily="34" charset="0"/>
                <a:cs typeface="Segoe UI" panose="020B0502040204020203" pitchFamily="34" charset="0"/>
              </a:rPr>
              <a:t>IroSpot</a:t>
            </a:r>
            <a:r>
              <a:rPr lang="de-DE" b="1" cap="none" dirty="0">
                <a:solidFill>
                  <a:schemeClr val="accent5"/>
                </a:solidFill>
                <a:latin typeface="Segoe UI" panose="020B0502040204020203" pitchFamily="34" charset="0"/>
                <a:cs typeface="Segoe UI" panose="020B0502040204020203" pitchFamily="34" charset="0"/>
              </a:rPr>
              <a:t> - Ein Tool für die doppelte Wesentlichkeitsanalyse nach CSRD</a:t>
            </a:r>
          </a:p>
        </p:txBody>
      </p:sp>
      <p:pic>
        <p:nvPicPr>
          <p:cNvPr id="2" name="Grafik 1">
            <a:extLst>
              <a:ext uri="{FF2B5EF4-FFF2-40B4-BE49-F238E27FC236}">
                <a16:creationId xmlns:a16="http://schemas.microsoft.com/office/drawing/2014/main" id="{8864B6D2-9E05-4CD2-A3EF-D81805CD33DB}"/>
              </a:ext>
            </a:extLst>
          </p:cNvPr>
          <p:cNvPicPr>
            <a:picLocks noChangeAspect="1"/>
          </p:cNvPicPr>
          <p:nvPr/>
        </p:nvPicPr>
        <p:blipFill rotWithShape="1">
          <a:blip r:embed="rId3"/>
          <a:srcRect t="1669"/>
          <a:stretch/>
        </p:blipFill>
        <p:spPr>
          <a:xfrm>
            <a:off x="297440" y="995680"/>
            <a:ext cx="11597119" cy="5039360"/>
          </a:xfrm>
          <a:prstGeom prst="rect">
            <a:avLst/>
          </a:prstGeom>
        </p:spPr>
      </p:pic>
      <p:sp>
        <p:nvSpPr>
          <p:cNvPr id="4" name="Foliennummernplatzhalter 3">
            <a:extLst>
              <a:ext uri="{FF2B5EF4-FFF2-40B4-BE49-F238E27FC236}">
                <a16:creationId xmlns:a16="http://schemas.microsoft.com/office/drawing/2014/main" id="{7767EF8C-C631-43CE-AD70-D9CD5B85D3B7}"/>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22</a:t>
            </a:fld>
            <a:endParaRPr lang="de-DE" sz="1000" dirty="0">
              <a:solidFill>
                <a:schemeClr val="tx1"/>
              </a:solidFill>
            </a:endParaRPr>
          </a:p>
        </p:txBody>
      </p:sp>
      <p:sp>
        <p:nvSpPr>
          <p:cNvPr id="5" name="Fußzeilenplatzhalter 2">
            <a:extLst>
              <a:ext uri="{FF2B5EF4-FFF2-40B4-BE49-F238E27FC236}">
                <a16:creationId xmlns:a16="http://schemas.microsoft.com/office/drawing/2014/main" id="{BDDA7703-8B9C-44D5-A7A8-E2C34061196E}"/>
              </a:ext>
            </a:extLst>
          </p:cNvPr>
          <p:cNvSpPr txBox="1">
            <a:spLocks/>
          </p:cNvSpPr>
          <p:nvPr/>
        </p:nvSpPr>
        <p:spPr>
          <a:xfrm>
            <a:off x="0" y="6480000"/>
            <a:ext cx="9144000" cy="360000"/>
          </a:xfrm>
          <a:prstGeom prst="rect">
            <a:avLst/>
          </a:prstGeom>
        </p:spPr>
        <p:txBody>
          <a:bodyPr vert="horz" lIns="360000" tIns="45720" rIns="90000" bIns="45720" rtlCol="0" anchor="ctr"/>
          <a:lstStyle>
            <a:defPPr>
              <a:defRPr lang="de-DE"/>
            </a:defPPr>
            <a:lvl1pPr marL="0" algn="l" defTabSz="914400" rtl="0" eaLnBrk="1" latinLnBrk="0" hangingPunct="1">
              <a:defRPr sz="10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000" kern="1200">
                <a:solidFill>
                  <a:schemeClr val="tx1"/>
                </a:solidFill>
                <a:latin typeface="Segoe UI" panose="020B0502040204020203" pitchFamily="34" charset="0"/>
                <a:ea typeface="+mn-ea"/>
                <a:cs typeface="Segoe UI" panose="020B0502040204020203" pitchFamily="34" charset="0"/>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Meilenstein.Mittwoch</a:t>
            </a:r>
            <a:r>
              <a:rPr kumimoji="0" lang="de-DE" sz="10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I ESRS S3: Betroffene Gemeinschaften | 13. November 2024 | </a:t>
            </a:r>
            <a:r>
              <a:rPr kumimoji="0" lang="de-DE" sz="10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cyclos</a:t>
            </a:r>
            <a:r>
              <a:rPr kumimoji="0" lang="de-DE" sz="10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a:t>
            </a:r>
            <a:r>
              <a:rPr kumimoji="0" lang="de-DE" sz="1000" b="0" i="0" u="none" strike="noStrike" kern="1200" cap="none" spc="0" normalizeH="0" baseline="0" noProof="0" dirty="0" err="1">
                <a:ln>
                  <a:noFill/>
                </a:ln>
                <a:solidFill>
                  <a:srgbClr val="00243A"/>
                </a:solidFill>
                <a:effectLst/>
                <a:uLnTx/>
                <a:uFillTx/>
                <a:latin typeface="Segoe UI" panose="020B0502040204020203" pitchFamily="34" charset="0"/>
                <a:ea typeface="+mn-ea"/>
                <a:cs typeface="Segoe UI" panose="020B0502040204020203" pitchFamily="34" charset="0"/>
              </a:rPr>
              <a:t>future</a:t>
            </a:r>
            <a:endParaRPr kumimoji="0" lang="de-DE" sz="10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263157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4977345-F4A4-4802-A2D8-692D9E922FC5}"/>
              </a:ext>
            </a:extLst>
          </p:cNvPr>
          <p:cNvSpPr txBox="1">
            <a:spLocks/>
          </p:cNvSpPr>
          <p:nvPr/>
        </p:nvSpPr>
        <p:spPr>
          <a:xfrm>
            <a:off x="0" y="-1"/>
            <a:ext cx="12192000" cy="900000"/>
          </a:xfrm>
          <a:prstGeom prst="rect">
            <a:avLst/>
          </a:prstGeom>
          <a:noFill/>
        </p:spPr>
        <p:txBody>
          <a:bodyPr vert="horz" lIns="91440" tIns="45720" rIns="91440" bIns="45720" rtlCol="0" anchor="ctr">
            <a:noAutofit/>
          </a:bodyPr>
          <a:lstStyle>
            <a:defPPr>
              <a:defRPr lang="de-DE"/>
            </a:defPPr>
            <a:lvl1pPr indent="361950">
              <a:spcBef>
                <a:spcPct val="0"/>
              </a:spcBef>
              <a:buNone/>
              <a:defRPr sz="2800" cap="small">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indent="270000">
              <a:lnSpc>
                <a:spcPct val="90000"/>
              </a:lnSpc>
            </a:pPr>
            <a:r>
              <a:rPr lang="de-DE" b="1" cap="none" dirty="0">
                <a:solidFill>
                  <a:schemeClr val="accent5"/>
                </a:solidFill>
                <a:latin typeface="Segoe UI" panose="020B0502040204020203" pitchFamily="34" charset="0"/>
                <a:cs typeface="Segoe UI" panose="020B0502040204020203" pitchFamily="34" charset="0"/>
              </a:rPr>
              <a:t>Abgrenzung zu anderen ESRS</a:t>
            </a:r>
          </a:p>
        </p:txBody>
      </p:sp>
      <p:pic>
        <p:nvPicPr>
          <p:cNvPr id="19" name="Grafik 18">
            <a:extLst>
              <a:ext uri="{FF2B5EF4-FFF2-40B4-BE49-F238E27FC236}">
                <a16:creationId xmlns:a16="http://schemas.microsoft.com/office/drawing/2014/main" id="{59F722C3-681D-4C06-98FB-C1C54F2F7646}"/>
              </a:ext>
            </a:extLst>
          </p:cNvPr>
          <p:cNvPicPr>
            <a:picLocks noChangeAspect="1"/>
          </p:cNvPicPr>
          <p:nvPr/>
        </p:nvPicPr>
        <p:blipFill>
          <a:blip r:embed="rId3"/>
          <a:stretch>
            <a:fillRect/>
          </a:stretch>
        </p:blipFill>
        <p:spPr>
          <a:xfrm>
            <a:off x="9973850" y="154387"/>
            <a:ext cx="1852150" cy="591223"/>
          </a:xfrm>
          <a:prstGeom prst="rect">
            <a:avLst/>
          </a:prstGeom>
        </p:spPr>
      </p:pic>
      <p:sp>
        <p:nvSpPr>
          <p:cNvPr id="27" name="Foliennummernplatzhalter 3">
            <a:extLst>
              <a:ext uri="{FF2B5EF4-FFF2-40B4-BE49-F238E27FC236}">
                <a16:creationId xmlns:a16="http://schemas.microsoft.com/office/drawing/2014/main" id="{34D5B28C-2A7A-4549-8AC7-898AA0C1CB57}"/>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23</a:t>
            </a:fld>
            <a:endParaRPr lang="de-DE" sz="1000" dirty="0">
              <a:solidFill>
                <a:schemeClr val="tx1"/>
              </a:solidFill>
            </a:endParaRPr>
          </a:p>
        </p:txBody>
      </p:sp>
      <p:sp>
        <p:nvSpPr>
          <p:cNvPr id="24" name="Rechteck 23">
            <a:extLst>
              <a:ext uri="{FF2B5EF4-FFF2-40B4-BE49-F238E27FC236}">
                <a16:creationId xmlns:a16="http://schemas.microsoft.com/office/drawing/2014/main" id="{32A5E7F7-3060-4FA6-BA8D-CDEF6413E7F3}"/>
              </a:ext>
            </a:extLst>
          </p:cNvPr>
          <p:cNvSpPr/>
          <p:nvPr/>
        </p:nvSpPr>
        <p:spPr>
          <a:xfrm>
            <a:off x="577025" y="1175291"/>
            <a:ext cx="5544728" cy="556334"/>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Segoe UI" panose="020B0502040204020203" pitchFamily="34" charset="0"/>
                <a:cs typeface="Segoe UI" panose="020B0502040204020203" pitchFamily="34" charset="0"/>
              </a:rPr>
              <a:t>Umwelt</a:t>
            </a:r>
            <a:endParaRPr lang="en-US" sz="1600" dirty="0">
              <a:solidFill>
                <a:schemeClr val="bg1"/>
              </a:solidFill>
              <a:latin typeface="Segoe UI" panose="020B0502040204020203" pitchFamily="34" charset="0"/>
              <a:cs typeface="Segoe UI" panose="020B0502040204020203" pitchFamily="34" charset="0"/>
            </a:endParaRPr>
          </a:p>
        </p:txBody>
      </p:sp>
      <p:sp>
        <p:nvSpPr>
          <p:cNvPr id="25" name="Rechteck 24">
            <a:extLst>
              <a:ext uri="{FF2B5EF4-FFF2-40B4-BE49-F238E27FC236}">
                <a16:creationId xmlns:a16="http://schemas.microsoft.com/office/drawing/2014/main" id="{84E7F359-DD30-49EE-833F-8FA3ECB2E82B}"/>
              </a:ext>
            </a:extLst>
          </p:cNvPr>
          <p:cNvSpPr/>
          <p:nvPr/>
        </p:nvSpPr>
        <p:spPr>
          <a:xfrm>
            <a:off x="581259" y="1787659"/>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E1</a:t>
            </a:r>
          </a:p>
          <a:p>
            <a:pPr algn="ctr"/>
            <a:r>
              <a:rPr lang="de-DE" sz="1600" dirty="0">
                <a:solidFill>
                  <a:schemeClr val="tx1"/>
                </a:solidFill>
                <a:latin typeface="Segoe UI" panose="020B0502040204020203" pitchFamily="34" charset="0"/>
                <a:cs typeface="Segoe UI" panose="020B0502040204020203" pitchFamily="34" charset="0"/>
              </a:rPr>
              <a:t>Klimawandel</a:t>
            </a:r>
            <a:endParaRPr lang="en-US" sz="1600" dirty="0">
              <a:solidFill>
                <a:schemeClr val="tx1"/>
              </a:solidFill>
              <a:latin typeface="Segoe UI" panose="020B0502040204020203" pitchFamily="34" charset="0"/>
              <a:cs typeface="Segoe UI" panose="020B0502040204020203" pitchFamily="34" charset="0"/>
            </a:endParaRPr>
          </a:p>
        </p:txBody>
      </p:sp>
      <p:sp>
        <p:nvSpPr>
          <p:cNvPr id="26" name="Rechteck 25">
            <a:extLst>
              <a:ext uri="{FF2B5EF4-FFF2-40B4-BE49-F238E27FC236}">
                <a16:creationId xmlns:a16="http://schemas.microsoft.com/office/drawing/2014/main" id="{27B6971C-7AFF-4B0B-8002-BD64601E3098}"/>
              </a:ext>
            </a:extLst>
          </p:cNvPr>
          <p:cNvSpPr/>
          <p:nvPr/>
        </p:nvSpPr>
        <p:spPr>
          <a:xfrm>
            <a:off x="3817753" y="1787659"/>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Segoe UI" panose="020B0502040204020203" pitchFamily="34" charset="0"/>
                <a:cs typeface="Segoe UI" panose="020B0502040204020203" pitchFamily="34" charset="0"/>
              </a:rPr>
              <a:t>Energieverbrauch &amp; THG-Emissionen</a:t>
            </a:r>
            <a:endParaRPr lang="en-US" sz="1600" dirty="0">
              <a:solidFill>
                <a:schemeClr val="tx1"/>
              </a:solidFill>
              <a:latin typeface="Segoe UI" panose="020B0502040204020203" pitchFamily="34" charset="0"/>
              <a:cs typeface="Segoe UI" panose="020B0502040204020203" pitchFamily="34" charset="0"/>
            </a:endParaRPr>
          </a:p>
        </p:txBody>
      </p:sp>
      <p:sp>
        <p:nvSpPr>
          <p:cNvPr id="28" name="Rechteck 27">
            <a:extLst>
              <a:ext uri="{FF2B5EF4-FFF2-40B4-BE49-F238E27FC236}">
                <a16:creationId xmlns:a16="http://schemas.microsoft.com/office/drawing/2014/main" id="{1E1EFB93-D07C-4C19-9CD5-46F51A88A4E1}"/>
              </a:ext>
            </a:extLst>
          </p:cNvPr>
          <p:cNvSpPr/>
          <p:nvPr/>
        </p:nvSpPr>
        <p:spPr>
          <a:xfrm>
            <a:off x="581259" y="2693638"/>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E2</a:t>
            </a:r>
          </a:p>
          <a:p>
            <a:pPr algn="ctr"/>
            <a:r>
              <a:rPr lang="de-DE" sz="1600" dirty="0">
                <a:solidFill>
                  <a:schemeClr val="tx1"/>
                </a:solidFill>
                <a:latin typeface="Segoe UI" panose="020B0502040204020203" pitchFamily="34" charset="0"/>
                <a:cs typeface="Segoe UI" panose="020B0502040204020203" pitchFamily="34" charset="0"/>
              </a:rPr>
              <a:t>Umweltverschmutzung</a:t>
            </a:r>
            <a:endParaRPr lang="en-US" sz="1600" dirty="0">
              <a:solidFill>
                <a:schemeClr val="tx1"/>
              </a:solidFill>
              <a:latin typeface="Segoe UI" panose="020B0502040204020203" pitchFamily="34" charset="0"/>
              <a:cs typeface="Segoe UI" panose="020B0502040204020203" pitchFamily="34" charset="0"/>
            </a:endParaRPr>
          </a:p>
        </p:txBody>
      </p:sp>
      <p:sp>
        <p:nvSpPr>
          <p:cNvPr id="29" name="Rechteck 28">
            <a:extLst>
              <a:ext uri="{FF2B5EF4-FFF2-40B4-BE49-F238E27FC236}">
                <a16:creationId xmlns:a16="http://schemas.microsoft.com/office/drawing/2014/main" id="{E75FF3DD-A9E5-4CA3-B061-BB9F0D77AEBC}"/>
              </a:ext>
            </a:extLst>
          </p:cNvPr>
          <p:cNvSpPr/>
          <p:nvPr/>
        </p:nvSpPr>
        <p:spPr>
          <a:xfrm>
            <a:off x="3817753" y="2693637"/>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Segoe UI" panose="020B0502040204020203" pitchFamily="34" charset="0"/>
                <a:cs typeface="Segoe UI" panose="020B0502040204020203" pitchFamily="34" charset="0"/>
              </a:rPr>
              <a:t>Verschmutzung von Luft, Wasser, Boden</a:t>
            </a:r>
            <a:endParaRPr lang="en-US" sz="1600" dirty="0">
              <a:solidFill>
                <a:schemeClr val="tx1"/>
              </a:solidFill>
              <a:latin typeface="Segoe UI" panose="020B0502040204020203" pitchFamily="34" charset="0"/>
              <a:cs typeface="Segoe UI" panose="020B0502040204020203" pitchFamily="34" charset="0"/>
            </a:endParaRPr>
          </a:p>
        </p:txBody>
      </p:sp>
      <p:sp>
        <p:nvSpPr>
          <p:cNvPr id="59" name="Rechteck 58">
            <a:extLst>
              <a:ext uri="{FF2B5EF4-FFF2-40B4-BE49-F238E27FC236}">
                <a16:creationId xmlns:a16="http://schemas.microsoft.com/office/drawing/2014/main" id="{22CCBA70-97C1-44A0-BFC0-688812F85FFA}"/>
              </a:ext>
            </a:extLst>
          </p:cNvPr>
          <p:cNvSpPr/>
          <p:nvPr/>
        </p:nvSpPr>
        <p:spPr>
          <a:xfrm>
            <a:off x="6655002" y="1175291"/>
            <a:ext cx="5395292" cy="556334"/>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Segoe UI" panose="020B0502040204020203" pitchFamily="34" charset="0"/>
                <a:cs typeface="Segoe UI" panose="020B0502040204020203" pitchFamily="34" charset="0"/>
              </a:rPr>
              <a:t>Soziales</a:t>
            </a:r>
            <a:endParaRPr lang="en-US" sz="1600" dirty="0">
              <a:solidFill>
                <a:schemeClr val="bg1"/>
              </a:solidFill>
              <a:latin typeface="Segoe UI" panose="020B0502040204020203" pitchFamily="34" charset="0"/>
              <a:cs typeface="Segoe UI" panose="020B0502040204020203" pitchFamily="34" charset="0"/>
            </a:endParaRPr>
          </a:p>
        </p:txBody>
      </p:sp>
      <p:sp>
        <p:nvSpPr>
          <p:cNvPr id="60" name="Rechteck 59">
            <a:extLst>
              <a:ext uri="{FF2B5EF4-FFF2-40B4-BE49-F238E27FC236}">
                <a16:creationId xmlns:a16="http://schemas.microsoft.com/office/drawing/2014/main" id="{2120E132-3C82-40E7-AFD1-0C33059832E4}"/>
              </a:ext>
            </a:extLst>
          </p:cNvPr>
          <p:cNvSpPr/>
          <p:nvPr/>
        </p:nvSpPr>
        <p:spPr>
          <a:xfrm>
            <a:off x="6655002" y="1786335"/>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S1</a:t>
            </a:r>
          </a:p>
          <a:p>
            <a:pPr algn="ctr"/>
            <a:r>
              <a:rPr lang="de-DE" sz="1600" dirty="0">
                <a:solidFill>
                  <a:schemeClr val="tx1"/>
                </a:solidFill>
                <a:latin typeface="Segoe UI" panose="020B0502040204020203" pitchFamily="34" charset="0"/>
                <a:cs typeface="Segoe UI" panose="020B0502040204020203" pitchFamily="34" charset="0"/>
              </a:rPr>
              <a:t>Eigene </a:t>
            </a:r>
          </a:p>
          <a:p>
            <a:pPr algn="ctr"/>
            <a:r>
              <a:rPr lang="de-DE" sz="1600" dirty="0">
                <a:solidFill>
                  <a:schemeClr val="tx1"/>
                </a:solidFill>
                <a:latin typeface="Segoe UI" panose="020B0502040204020203" pitchFamily="34" charset="0"/>
                <a:cs typeface="Segoe UI" panose="020B0502040204020203" pitchFamily="34" charset="0"/>
              </a:rPr>
              <a:t>Belegschaft</a:t>
            </a:r>
            <a:endParaRPr lang="en-US" sz="1600" dirty="0">
              <a:solidFill>
                <a:schemeClr val="tx1"/>
              </a:solidFill>
              <a:latin typeface="Segoe UI" panose="020B0502040204020203" pitchFamily="34" charset="0"/>
              <a:cs typeface="Segoe UI" panose="020B0502040204020203" pitchFamily="34" charset="0"/>
            </a:endParaRPr>
          </a:p>
        </p:txBody>
      </p:sp>
      <p:sp>
        <p:nvSpPr>
          <p:cNvPr id="61" name="Rechteck 60">
            <a:extLst>
              <a:ext uri="{FF2B5EF4-FFF2-40B4-BE49-F238E27FC236}">
                <a16:creationId xmlns:a16="http://schemas.microsoft.com/office/drawing/2014/main" id="{45484752-FF1D-43FA-9E5E-B52ECBB1B357}"/>
              </a:ext>
            </a:extLst>
          </p:cNvPr>
          <p:cNvSpPr/>
          <p:nvPr/>
        </p:nvSpPr>
        <p:spPr>
          <a:xfrm>
            <a:off x="6655002" y="2689171"/>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S2</a:t>
            </a:r>
          </a:p>
          <a:p>
            <a:pPr algn="ctr"/>
            <a:r>
              <a:rPr lang="de-DE" sz="1600" dirty="0">
                <a:solidFill>
                  <a:schemeClr val="tx1"/>
                </a:solidFill>
                <a:latin typeface="Segoe UI" panose="020B0502040204020203" pitchFamily="34" charset="0"/>
                <a:cs typeface="Segoe UI" panose="020B0502040204020203" pitchFamily="34" charset="0"/>
              </a:rPr>
              <a:t>Arbeitskräfte in der Wertschöpfungskette</a:t>
            </a:r>
            <a:endParaRPr lang="en-US" sz="1600" dirty="0">
              <a:solidFill>
                <a:schemeClr val="tx1"/>
              </a:solidFill>
              <a:latin typeface="Segoe UI" panose="020B0502040204020203" pitchFamily="34" charset="0"/>
              <a:cs typeface="Segoe UI" panose="020B0502040204020203" pitchFamily="34" charset="0"/>
            </a:endParaRPr>
          </a:p>
        </p:txBody>
      </p:sp>
      <p:sp>
        <p:nvSpPr>
          <p:cNvPr id="62" name="Rechteck 61">
            <a:extLst>
              <a:ext uri="{FF2B5EF4-FFF2-40B4-BE49-F238E27FC236}">
                <a16:creationId xmlns:a16="http://schemas.microsoft.com/office/drawing/2014/main" id="{E1B2A04E-47BE-41F9-B49D-98772BF747AA}"/>
              </a:ext>
            </a:extLst>
          </p:cNvPr>
          <p:cNvSpPr/>
          <p:nvPr/>
        </p:nvSpPr>
        <p:spPr>
          <a:xfrm>
            <a:off x="6655002" y="3593423"/>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S3</a:t>
            </a:r>
          </a:p>
          <a:p>
            <a:pPr algn="ctr"/>
            <a:r>
              <a:rPr lang="de-DE" sz="1600" dirty="0">
                <a:solidFill>
                  <a:schemeClr val="tx1"/>
                </a:solidFill>
                <a:latin typeface="Segoe UI" panose="020B0502040204020203" pitchFamily="34" charset="0"/>
                <a:cs typeface="Segoe UI" panose="020B0502040204020203" pitchFamily="34" charset="0"/>
              </a:rPr>
              <a:t>Betroffene Gemeinschaften</a:t>
            </a:r>
            <a:endParaRPr lang="en-US" sz="1600" dirty="0">
              <a:solidFill>
                <a:schemeClr val="tx1"/>
              </a:solidFill>
              <a:latin typeface="Segoe UI" panose="020B0502040204020203" pitchFamily="34" charset="0"/>
              <a:cs typeface="Segoe UI" panose="020B0502040204020203" pitchFamily="34" charset="0"/>
            </a:endParaRPr>
          </a:p>
        </p:txBody>
      </p:sp>
      <p:sp>
        <p:nvSpPr>
          <p:cNvPr id="63" name="Rechteck 62">
            <a:extLst>
              <a:ext uri="{FF2B5EF4-FFF2-40B4-BE49-F238E27FC236}">
                <a16:creationId xmlns:a16="http://schemas.microsoft.com/office/drawing/2014/main" id="{BD420435-7F21-428F-A09E-5AB29A195F84}"/>
              </a:ext>
            </a:extLst>
          </p:cNvPr>
          <p:cNvSpPr/>
          <p:nvPr/>
        </p:nvSpPr>
        <p:spPr>
          <a:xfrm>
            <a:off x="6655002" y="4496259"/>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S4</a:t>
            </a:r>
          </a:p>
          <a:p>
            <a:pPr algn="ctr"/>
            <a:r>
              <a:rPr lang="de-DE" sz="1600" dirty="0">
                <a:solidFill>
                  <a:schemeClr val="tx1"/>
                </a:solidFill>
                <a:latin typeface="Segoe UI" panose="020B0502040204020203" pitchFamily="34" charset="0"/>
                <a:cs typeface="Segoe UI" panose="020B0502040204020203" pitchFamily="34" charset="0"/>
              </a:rPr>
              <a:t>Verbraucher und Endnutzer</a:t>
            </a:r>
            <a:endParaRPr lang="en-US" sz="1600" dirty="0">
              <a:solidFill>
                <a:schemeClr val="tx1"/>
              </a:solidFill>
              <a:latin typeface="Segoe UI" panose="020B0502040204020203" pitchFamily="34" charset="0"/>
              <a:cs typeface="Segoe UI" panose="020B0502040204020203" pitchFamily="34" charset="0"/>
            </a:endParaRPr>
          </a:p>
        </p:txBody>
      </p:sp>
      <p:sp>
        <p:nvSpPr>
          <p:cNvPr id="64" name="Rechteck 63">
            <a:extLst>
              <a:ext uri="{FF2B5EF4-FFF2-40B4-BE49-F238E27FC236}">
                <a16:creationId xmlns:a16="http://schemas.microsoft.com/office/drawing/2014/main" id="{CD53BC93-817C-4075-933F-E61E6C0EE2A8}"/>
              </a:ext>
            </a:extLst>
          </p:cNvPr>
          <p:cNvSpPr/>
          <p:nvPr/>
        </p:nvSpPr>
        <p:spPr>
          <a:xfrm>
            <a:off x="9220200" y="3593424"/>
            <a:ext cx="2830094"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Segoe UI" panose="020B0502040204020203" pitchFamily="34" charset="0"/>
                <a:cs typeface="Segoe UI" panose="020B0502040204020203" pitchFamily="34" charset="0"/>
              </a:rPr>
              <a:t>Auswirkungen durch Veränderungen von Biodiversität &amp; Ökosystemen</a:t>
            </a:r>
            <a:endParaRPr lang="en-US" sz="1600" dirty="0">
              <a:solidFill>
                <a:schemeClr val="tx1"/>
              </a:solidFill>
              <a:latin typeface="Segoe UI" panose="020B0502040204020203" pitchFamily="34" charset="0"/>
              <a:cs typeface="Segoe UI" panose="020B0502040204020203" pitchFamily="34" charset="0"/>
            </a:endParaRPr>
          </a:p>
        </p:txBody>
      </p:sp>
      <p:sp>
        <p:nvSpPr>
          <p:cNvPr id="65" name="Rechteck 64">
            <a:extLst>
              <a:ext uri="{FF2B5EF4-FFF2-40B4-BE49-F238E27FC236}">
                <a16:creationId xmlns:a16="http://schemas.microsoft.com/office/drawing/2014/main" id="{32BD04CB-655B-4600-8B15-6ED6F7737035}"/>
              </a:ext>
            </a:extLst>
          </p:cNvPr>
          <p:cNvSpPr/>
          <p:nvPr/>
        </p:nvSpPr>
        <p:spPr>
          <a:xfrm>
            <a:off x="581259" y="3599617"/>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E3</a:t>
            </a:r>
          </a:p>
          <a:p>
            <a:pPr algn="ctr"/>
            <a:r>
              <a:rPr lang="de-DE" sz="1600" dirty="0">
                <a:solidFill>
                  <a:schemeClr val="tx1"/>
                </a:solidFill>
                <a:latin typeface="Segoe UI" panose="020B0502040204020203" pitchFamily="34" charset="0"/>
                <a:cs typeface="Segoe UI" panose="020B0502040204020203" pitchFamily="34" charset="0"/>
              </a:rPr>
              <a:t>Wasser- &amp; </a:t>
            </a:r>
          </a:p>
          <a:p>
            <a:pPr algn="ctr"/>
            <a:r>
              <a:rPr lang="de-DE" sz="1600" dirty="0">
                <a:solidFill>
                  <a:schemeClr val="tx1"/>
                </a:solidFill>
                <a:latin typeface="Segoe UI" panose="020B0502040204020203" pitchFamily="34" charset="0"/>
                <a:cs typeface="Segoe UI" panose="020B0502040204020203" pitchFamily="34" charset="0"/>
              </a:rPr>
              <a:t>Meeresressourcen</a:t>
            </a:r>
            <a:endParaRPr lang="en-US" sz="1600" dirty="0">
              <a:solidFill>
                <a:schemeClr val="tx1"/>
              </a:solidFill>
              <a:latin typeface="Segoe UI" panose="020B0502040204020203" pitchFamily="34" charset="0"/>
              <a:cs typeface="Segoe UI" panose="020B0502040204020203" pitchFamily="34" charset="0"/>
            </a:endParaRPr>
          </a:p>
        </p:txBody>
      </p:sp>
      <p:sp>
        <p:nvSpPr>
          <p:cNvPr id="66" name="Rechteck 65">
            <a:extLst>
              <a:ext uri="{FF2B5EF4-FFF2-40B4-BE49-F238E27FC236}">
                <a16:creationId xmlns:a16="http://schemas.microsoft.com/office/drawing/2014/main" id="{AF043739-FF8F-41EA-BCE8-0FEABBB680B6}"/>
              </a:ext>
            </a:extLst>
          </p:cNvPr>
          <p:cNvSpPr/>
          <p:nvPr/>
        </p:nvSpPr>
        <p:spPr>
          <a:xfrm>
            <a:off x="581258" y="4499401"/>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E4</a:t>
            </a:r>
          </a:p>
          <a:p>
            <a:pPr algn="ctr"/>
            <a:r>
              <a:rPr lang="de-DE" sz="1600" dirty="0">
                <a:solidFill>
                  <a:schemeClr val="tx1"/>
                </a:solidFill>
                <a:latin typeface="Segoe UI" panose="020B0502040204020203" pitchFamily="34" charset="0"/>
                <a:cs typeface="Segoe UI" panose="020B0502040204020203" pitchFamily="34" charset="0"/>
              </a:rPr>
              <a:t>Biologische Vielfalt &amp; Ökosysteme</a:t>
            </a:r>
            <a:endParaRPr lang="en-US" sz="1600" dirty="0">
              <a:solidFill>
                <a:schemeClr val="tx1"/>
              </a:solidFill>
              <a:latin typeface="Segoe UI" panose="020B0502040204020203" pitchFamily="34" charset="0"/>
              <a:cs typeface="Segoe UI" panose="020B0502040204020203" pitchFamily="34" charset="0"/>
            </a:endParaRPr>
          </a:p>
        </p:txBody>
      </p:sp>
      <p:sp>
        <p:nvSpPr>
          <p:cNvPr id="67" name="Rechteck 66">
            <a:extLst>
              <a:ext uri="{FF2B5EF4-FFF2-40B4-BE49-F238E27FC236}">
                <a16:creationId xmlns:a16="http://schemas.microsoft.com/office/drawing/2014/main" id="{3487433A-6755-4E96-871E-7683EA3B13D9}"/>
              </a:ext>
            </a:extLst>
          </p:cNvPr>
          <p:cNvSpPr/>
          <p:nvPr/>
        </p:nvSpPr>
        <p:spPr>
          <a:xfrm>
            <a:off x="3817753" y="3593423"/>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Segoe UI" panose="020B0502040204020203" pitchFamily="34" charset="0"/>
                <a:cs typeface="Segoe UI" panose="020B0502040204020203" pitchFamily="34" charset="0"/>
              </a:rPr>
              <a:t>Verbrauch und Nutzung</a:t>
            </a:r>
            <a:endParaRPr lang="en-US" sz="1600" dirty="0">
              <a:solidFill>
                <a:schemeClr val="tx1"/>
              </a:solidFill>
              <a:latin typeface="Segoe UI" panose="020B0502040204020203" pitchFamily="34" charset="0"/>
              <a:cs typeface="Segoe UI" panose="020B0502040204020203" pitchFamily="34" charset="0"/>
            </a:endParaRPr>
          </a:p>
        </p:txBody>
      </p:sp>
      <p:sp>
        <p:nvSpPr>
          <p:cNvPr id="68" name="Rechteck 67">
            <a:extLst>
              <a:ext uri="{FF2B5EF4-FFF2-40B4-BE49-F238E27FC236}">
                <a16:creationId xmlns:a16="http://schemas.microsoft.com/office/drawing/2014/main" id="{4B441646-B7E5-47D3-8747-9C9F5A306457}"/>
              </a:ext>
            </a:extLst>
          </p:cNvPr>
          <p:cNvSpPr/>
          <p:nvPr/>
        </p:nvSpPr>
        <p:spPr>
          <a:xfrm>
            <a:off x="3817753" y="4496259"/>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Segoe UI" panose="020B0502040204020203" pitchFamily="34" charset="0"/>
                <a:cs typeface="Segoe UI" panose="020B0502040204020203" pitchFamily="34" charset="0"/>
              </a:rPr>
              <a:t>Faktoren für Wandel von Biodiversität &amp; Ökosystemen</a:t>
            </a:r>
            <a:endParaRPr lang="en-US" sz="1600" dirty="0">
              <a:solidFill>
                <a:schemeClr val="tx1"/>
              </a:solidFill>
              <a:latin typeface="Segoe UI" panose="020B0502040204020203" pitchFamily="34" charset="0"/>
              <a:cs typeface="Segoe UI" panose="020B0502040204020203" pitchFamily="34" charset="0"/>
            </a:endParaRPr>
          </a:p>
        </p:txBody>
      </p:sp>
      <p:cxnSp>
        <p:nvCxnSpPr>
          <p:cNvPr id="5" name="Gerade Verbindung mit Pfeil 4">
            <a:extLst>
              <a:ext uri="{FF2B5EF4-FFF2-40B4-BE49-F238E27FC236}">
                <a16:creationId xmlns:a16="http://schemas.microsoft.com/office/drawing/2014/main" id="{C799E518-C971-4240-9EF1-CB922329A428}"/>
              </a:ext>
            </a:extLst>
          </p:cNvPr>
          <p:cNvCxnSpPr/>
          <p:nvPr/>
        </p:nvCxnSpPr>
        <p:spPr>
          <a:xfrm>
            <a:off x="2971800" y="2151491"/>
            <a:ext cx="74435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9" name="Gerade Verbindung mit Pfeil 68">
            <a:extLst>
              <a:ext uri="{FF2B5EF4-FFF2-40B4-BE49-F238E27FC236}">
                <a16:creationId xmlns:a16="http://schemas.microsoft.com/office/drawing/2014/main" id="{CBBE9A42-DFB5-4FF2-BF09-CDD5BCE987CD}"/>
              </a:ext>
            </a:extLst>
          </p:cNvPr>
          <p:cNvCxnSpPr/>
          <p:nvPr/>
        </p:nvCxnSpPr>
        <p:spPr>
          <a:xfrm>
            <a:off x="2971800" y="4831191"/>
            <a:ext cx="74435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0" name="Gerade Verbindung mit Pfeil 69">
            <a:extLst>
              <a:ext uri="{FF2B5EF4-FFF2-40B4-BE49-F238E27FC236}">
                <a16:creationId xmlns:a16="http://schemas.microsoft.com/office/drawing/2014/main" id="{B0F997C0-8716-474B-A97A-969580BA0E81}"/>
              </a:ext>
            </a:extLst>
          </p:cNvPr>
          <p:cNvCxnSpPr/>
          <p:nvPr/>
        </p:nvCxnSpPr>
        <p:spPr>
          <a:xfrm>
            <a:off x="2971800" y="3980291"/>
            <a:ext cx="74435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1" name="Gerade Verbindung mit Pfeil 70">
            <a:extLst>
              <a:ext uri="{FF2B5EF4-FFF2-40B4-BE49-F238E27FC236}">
                <a16:creationId xmlns:a16="http://schemas.microsoft.com/office/drawing/2014/main" id="{0ECEB44D-68CA-4815-9F61-C59EA97F2F30}"/>
              </a:ext>
            </a:extLst>
          </p:cNvPr>
          <p:cNvCxnSpPr/>
          <p:nvPr/>
        </p:nvCxnSpPr>
        <p:spPr>
          <a:xfrm>
            <a:off x="2971800" y="3091291"/>
            <a:ext cx="74435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0" name="Rechteck 29">
            <a:extLst>
              <a:ext uri="{FF2B5EF4-FFF2-40B4-BE49-F238E27FC236}">
                <a16:creationId xmlns:a16="http://schemas.microsoft.com/office/drawing/2014/main" id="{839271B6-2E84-45FD-85F3-E284682C9501}"/>
              </a:ext>
            </a:extLst>
          </p:cNvPr>
          <p:cNvSpPr/>
          <p:nvPr/>
        </p:nvSpPr>
        <p:spPr>
          <a:xfrm>
            <a:off x="577025" y="5399185"/>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E5</a:t>
            </a:r>
            <a:br>
              <a:rPr lang="de-DE" sz="1600" b="1" dirty="0">
                <a:solidFill>
                  <a:schemeClr val="tx1"/>
                </a:solidFill>
                <a:latin typeface="Segoe UI" panose="020B0502040204020203" pitchFamily="34" charset="0"/>
                <a:cs typeface="Segoe UI" panose="020B0502040204020203" pitchFamily="34" charset="0"/>
              </a:rPr>
            </a:br>
            <a:r>
              <a:rPr lang="de-DE" sz="1600" dirty="0">
                <a:solidFill>
                  <a:schemeClr val="tx1"/>
                </a:solidFill>
                <a:latin typeface="Segoe UI" panose="020B0502040204020203" pitchFamily="34" charset="0"/>
                <a:cs typeface="Segoe UI" panose="020B0502040204020203" pitchFamily="34" charset="0"/>
              </a:rPr>
              <a:t>Ressourcennutzung &amp; Kreislaufwirtschaft</a:t>
            </a:r>
            <a:endParaRPr lang="en-US" sz="1600" dirty="0">
              <a:solidFill>
                <a:schemeClr val="tx1"/>
              </a:solidFill>
              <a:latin typeface="Segoe UI" panose="020B0502040204020203" pitchFamily="34" charset="0"/>
              <a:cs typeface="Segoe UI" panose="020B0502040204020203" pitchFamily="34" charset="0"/>
            </a:endParaRPr>
          </a:p>
        </p:txBody>
      </p:sp>
      <p:sp>
        <p:nvSpPr>
          <p:cNvPr id="31" name="Rechteck 30">
            <a:extLst>
              <a:ext uri="{FF2B5EF4-FFF2-40B4-BE49-F238E27FC236}">
                <a16:creationId xmlns:a16="http://schemas.microsoft.com/office/drawing/2014/main" id="{C120EA5F-3239-4E3E-8C6A-EA67C8F84BAE}"/>
              </a:ext>
            </a:extLst>
          </p:cNvPr>
          <p:cNvSpPr/>
          <p:nvPr/>
        </p:nvSpPr>
        <p:spPr>
          <a:xfrm>
            <a:off x="3817753" y="5399185"/>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Segoe UI" panose="020B0502040204020203" pitchFamily="34" charset="0"/>
                <a:cs typeface="Segoe UI" panose="020B0502040204020203" pitchFamily="34" charset="0"/>
              </a:rPr>
              <a:t>Einsatz erneuerbarer Ressourcen &amp; </a:t>
            </a:r>
          </a:p>
          <a:p>
            <a:pPr algn="ctr"/>
            <a:r>
              <a:rPr lang="de-DE" sz="1600" dirty="0">
                <a:solidFill>
                  <a:schemeClr val="tx1"/>
                </a:solidFill>
                <a:latin typeface="Segoe UI" panose="020B0502040204020203" pitchFamily="34" charset="0"/>
                <a:cs typeface="Segoe UI" panose="020B0502040204020203" pitchFamily="34" charset="0"/>
              </a:rPr>
              <a:t>Abfallvermeidung</a:t>
            </a:r>
          </a:p>
        </p:txBody>
      </p:sp>
      <p:cxnSp>
        <p:nvCxnSpPr>
          <p:cNvPr id="32" name="Gerade Verbindung mit Pfeil 31">
            <a:extLst>
              <a:ext uri="{FF2B5EF4-FFF2-40B4-BE49-F238E27FC236}">
                <a16:creationId xmlns:a16="http://schemas.microsoft.com/office/drawing/2014/main" id="{1CDDDD2F-C789-4301-8A91-1C55A6253151}"/>
              </a:ext>
            </a:extLst>
          </p:cNvPr>
          <p:cNvCxnSpPr/>
          <p:nvPr/>
        </p:nvCxnSpPr>
        <p:spPr>
          <a:xfrm>
            <a:off x="2971800" y="5730975"/>
            <a:ext cx="744353"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08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8" grpId="0" animBg="1"/>
      <p:bldP spid="29"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30"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E69705E0-40DB-4766-B953-468A259C5C19}"/>
              </a:ext>
            </a:extLst>
          </p:cNvPr>
          <p:cNvSpPr txBox="1">
            <a:spLocks/>
          </p:cNvSpPr>
          <p:nvPr/>
        </p:nvSpPr>
        <p:spPr>
          <a:xfrm>
            <a:off x="21772" y="-1"/>
            <a:ext cx="12170228" cy="90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71463"/>
            <a:r>
              <a:rPr lang="de-DE" sz="2800" b="1" dirty="0">
                <a:solidFill>
                  <a:schemeClr val="accent5"/>
                </a:solidFill>
                <a:latin typeface="Segoe UI" panose="020B0502040204020203" pitchFamily="34" charset="0"/>
                <a:cs typeface="Segoe UI" panose="020B0502040204020203" pitchFamily="34" charset="0"/>
              </a:rPr>
              <a:t>Anwendungsbereich der Berichtspflicht nach CSRD</a:t>
            </a:r>
          </a:p>
        </p:txBody>
      </p:sp>
      <p:pic>
        <p:nvPicPr>
          <p:cNvPr id="6" name="Picture 2">
            <a:extLst>
              <a:ext uri="{FF2B5EF4-FFF2-40B4-BE49-F238E27FC236}">
                <a16:creationId xmlns:a16="http://schemas.microsoft.com/office/drawing/2014/main" id="{79D8832E-29F1-495B-9E68-912AC43A41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02719" y="2442498"/>
            <a:ext cx="1599039" cy="887467"/>
          </a:xfrm>
          <a:prstGeom prst="rect">
            <a:avLst/>
          </a:prstGeom>
        </p:spPr>
      </p:pic>
      <p:pic>
        <p:nvPicPr>
          <p:cNvPr id="7" name="Picture 3">
            <a:extLst>
              <a:ext uri="{FF2B5EF4-FFF2-40B4-BE49-F238E27FC236}">
                <a16:creationId xmlns:a16="http://schemas.microsoft.com/office/drawing/2014/main" id="{AC9124CF-3C0F-4858-840A-0D72067DE5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2651526" y="3528035"/>
            <a:ext cx="1599039" cy="887467"/>
          </a:xfrm>
          <a:prstGeom prst="rect">
            <a:avLst/>
          </a:prstGeom>
        </p:spPr>
      </p:pic>
      <p:pic>
        <p:nvPicPr>
          <p:cNvPr id="9" name="Picture 4">
            <a:extLst>
              <a:ext uri="{FF2B5EF4-FFF2-40B4-BE49-F238E27FC236}">
                <a16:creationId xmlns:a16="http://schemas.microsoft.com/office/drawing/2014/main" id="{8D0F075A-913D-48A6-A3C5-AC710CFD38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067062" y="2442498"/>
            <a:ext cx="1599039" cy="887467"/>
          </a:xfrm>
          <a:prstGeom prst="rect">
            <a:avLst/>
          </a:prstGeom>
        </p:spPr>
      </p:pic>
      <p:pic>
        <p:nvPicPr>
          <p:cNvPr id="10" name="Picture 5">
            <a:extLst>
              <a:ext uri="{FF2B5EF4-FFF2-40B4-BE49-F238E27FC236}">
                <a16:creationId xmlns:a16="http://schemas.microsoft.com/office/drawing/2014/main" id="{310DFA32-60A7-44FA-BEA4-5CE281C4F3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52443" y="2442498"/>
            <a:ext cx="1599039" cy="887467"/>
          </a:xfrm>
          <a:prstGeom prst="rect">
            <a:avLst/>
          </a:prstGeom>
        </p:spPr>
      </p:pic>
      <p:pic>
        <p:nvPicPr>
          <p:cNvPr id="12" name="Picture 6">
            <a:extLst>
              <a:ext uri="{FF2B5EF4-FFF2-40B4-BE49-F238E27FC236}">
                <a16:creationId xmlns:a16="http://schemas.microsoft.com/office/drawing/2014/main" id="{524D0230-3BB7-4FA3-85B8-26955D9494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5504423" y="3528032"/>
            <a:ext cx="2246544" cy="887467"/>
          </a:xfrm>
          <a:prstGeom prst="rect">
            <a:avLst/>
          </a:prstGeom>
        </p:spPr>
      </p:pic>
      <p:pic>
        <p:nvPicPr>
          <p:cNvPr id="15" name="Picture 7">
            <a:extLst>
              <a:ext uri="{FF2B5EF4-FFF2-40B4-BE49-F238E27FC236}">
                <a16:creationId xmlns:a16="http://schemas.microsoft.com/office/drawing/2014/main" id="{DD8D3E58-DD29-481E-8288-6DE186C7F5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00753" y="2741844"/>
            <a:ext cx="1002970" cy="1002970"/>
          </a:xfrm>
          <a:prstGeom prst="rect">
            <a:avLst/>
          </a:prstGeom>
        </p:spPr>
      </p:pic>
      <p:pic>
        <p:nvPicPr>
          <p:cNvPr id="16" name="Picture 9">
            <a:extLst>
              <a:ext uri="{FF2B5EF4-FFF2-40B4-BE49-F238E27FC236}">
                <a16:creationId xmlns:a16="http://schemas.microsoft.com/office/drawing/2014/main" id="{26B53DD6-EEF6-4164-89C4-C85811C8E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49561" y="3198740"/>
            <a:ext cx="1002970" cy="1002970"/>
          </a:xfrm>
          <a:prstGeom prst="rect">
            <a:avLst/>
          </a:prstGeom>
        </p:spPr>
      </p:pic>
      <p:pic>
        <p:nvPicPr>
          <p:cNvPr id="17" name="Picture 11">
            <a:extLst>
              <a:ext uri="{FF2B5EF4-FFF2-40B4-BE49-F238E27FC236}">
                <a16:creationId xmlns:a16="http://schemas.microsoft.com/office/drawing/2014/main" id="{8C10FCA3-C6C3-40B4-BB7E-39A848E339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108863" y="3198740"/>
            <a:ext cx="1002970" cy="1002970"/>
          </a:xfrm>
          <a:prstGeom prst="rect">
            <a:avLst/>
          </a:prstGeom>
        </p:spPr>
      </p:pic>
      <p:pic>
        <p:nvPicPr>
          <p:cNvPr id="18" name="Picture 13">
            <a:extLst>
              <a:ext uri="{FF2B5EF4-FFF2-40B4-BE49-F238E27FC236}">
                <a16:creationId xmlns:a16="http://schemas.microsoft.com/office/drawing/2014/main" id="{4DB0E924-A142-410D-A0D6-0BE91B1C4C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56070" y="2741844"/>
            <a:ext cx="1002970" cy="1002970"/>
          </a:xfrm>
          <a:prstGeom prst="rect">
            <a:avLst/>
          </a:prstGeom>
        </p:spPr>
      </p:pic>
      <p:pic>
        <p:nvPicPr>
          <p:cNvPr id="19" name="Picture 15">
            <a:extLst>
              <a:ext uri="{FF2B5EF4-FFF2-40B4-BE49-F238E27FC236}">
                <a16:creationId xmlns:a16="http://schemas.microsoft.com/office/drawing/2014/main" id="{83CD6885-3C26-4C49-8D23-A4B5555A49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850478" y="2741844"/>
            <a:ext cx="1002970" cy="1002970"/>
          </a:xfrm>
          <a:prstGeom prst="rect">
            <a:avLst/>
          </a:prstGeom>
        </p:spPr>
      </p:pic>
      <p:pic>
        <p:nvPicPr>
          <p:cNvPr id="20" name="Picture 5">
            <a:extLst>
              <a:ext uri="{FF2B5EF4-FFF2-40B4-BE49-F238E27FC236}">
                <a16:creationId xmlns:a16="http://schemas.microsoft.com/office/drawing/2014/main" id="{26751A08-C6CD-4B06-9D33-17C14DBFA5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96313" y="2369849"/>
            <a:ext cx="1599039" cy="887467"/>
          </a:xfrm>
          <a:prstGeom prst="rect">
            <a:avLst/>
          </a:prstGeom>
        </p:spPr>
      </p:pic>
      <p:pic>
        <p:nvPicPr>
          <p:cNvPr id="21" name="Picture 6">
            <a:extLst>
              <a:ext uri="{FF2B5EF4-FFF2-40B4-BE49-F238E27FC236}">
                <a16:creationId xmlns:a16="http://schemas.microsoft.com/office/drawing/2014/main" id="{4632F8EA-8616-48C2-8AD3-010CB271E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V="1">
            <a:off x="8998831" y="3455386"/>
            <a:ext cx="1599039" cy="887467"/>
          </a:xfrm>
          <a:prstGeom prst="rect">
            <a:avLst/>
          </a:prstGeom>
        </p:spPr>
      </p:pic>
      <p:pic>
        <p:nvPicPr>
          <p:cNvPr id="22" name="Picture 11">
            <a:extLst>
              <a:ext uri="{FF2B5EF4-FFF2-40B4-BE49-F238E27FC236}">
                <a16:creationId xmlns:a16="http://schemas.microsoft.com/office/drawing/2014/main" id="{95E4DDE6-80B3-4A78-8CEB-9CB441E536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96865" y="3126090"/>
            <a:ext cx="1002970" cy="1002970"/>
          </a:xfrm>
          <a:prstGeom prst="rect">
            <a:avLst/>
          </a:prstGeom>
        </p:spPr>
      </p:pic>
      <p:pic>
        <p:nvPicPr>
          <p:cNvPr id="23" name="Picture 15">
            <a:extLst>
              <a:ext uri="{FF2B5EF4-FFF2-40B4-BE49-F238E27FC236}">
                <a16:creationId xmlns:a16="http://schemas.microsoft.com/office/drawing/2014/main" id="{F256139C-EFDB-40AA-B7F0-54CCFD0CD6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94348" y="2669195"/>
            <a:ext cx="1002970" cy="1002970"/>
          </a:xfrm>
          <a:prstGeom prst="rect">
            <a:avLst/>
          </a:prstGeom>
        </p:spPr>
      </p:pic>
      <p:sp>
        <p:nvSpPr>
          <p:cNvPr id="24" name="Rechteck: abgerundete Ecken 23">
            <a:extLst>
              <a:ext uri="{FF2B5EF4-FFF2-40B4-BE49-F238E27FC236}">
                <a16:creationId xmlns:a16="http://schemas.microsoft.com/office/drawing/2014/main" id="{3131024B-F283-4597-BFB5-1D95B4F4AC0A}"/>
              </a:ext>
            </a:extLst>
          </p:cNvPr>
          <p:cNvSpPr/>
          <p:nvPr/>
        </p:nvSpPr>
        <p:spPr>
          <a:xfrm rot="5400000">
            <a:off x="233820" y="2037439"/>
            <a:ext cx="887465" cy="9038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de-DE" sz="4400" dirty="0">
                <a:latin typeface="Segoe UI" panose="020B0502040204020203" pitchFamily="34" charset="0"/>
                <a:cs typeface="Segoe UI" panose="020B0502040204020203" pitchFamily="34" charset="0"/>
              </a:rPr>
              <a:t>E</a:t>
            </a:r>
          </a:p>
        </p:txBody>
      </p:sp>
      <p:sp>
        <p:nvSpPr>
          <p:cNvPr id="25" name="Rechteck: abgerundete Ecken 24">
            <a:extLst>
              <a:ext uri="{FF2B5EF4-FFF2-40B4-BE49-F238E27FC236}">
                <a16:creationId xmlns:a16="http://schemas.microsoft.com/office/drawing/2014/main" id="{F84C2EEA-8B3D-423A-ACC9-377395AF54B4}"/>
              </a:ext>
            </a:extLst>
          </p:cNvPr>
          <p:cNvSpPr/>
          <p:nvPr/>
        </p:nvSpPr>
        <p:spPr>
          <a:xfrm rot="5400000">
            <a:off x="228466" y="2984980"/>
            <a:ext cx="887465" cy="9038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de-DE" sz="4400" dirty="0">
                <a:latin typeface="Segoe UI" panose="020B0502040204020203" pitchFamily="34" charset="0"/>
                <a:cs typeface="Segoe UI" panose="020B0502040204020203" pitchFamily="34" charset="0"/>
              </a:rPr>
              <a:t>S</a:t>
            </a:r>
          </a:p>
        </p:txBody>
      </p:sp>
      <p:sp>
        <p:nvSpPr>
          <p:cNvPr id="26" name="Rechteck: abgerundete Ecken 25">
            <a:extLst>
              <a:ext uri="{FF2B5EF4-FFF2-40B4-BE49-F238E27FC236}">
                <a16:creationId xmlns:a16="http://schemas.microsoft.com/office/drawing/2014/main" id="{72D66044-475A-409B-AF5D-64D55A20A243}"/>
              </a:ext>
            </a:extLst>
          </p:cNvPr>
          <p:cNvSpPr/>
          <p:nvPr/>
        </p:nvSpPr>
        <p:spPr>
          <a:xfrm rot="5400000">
            <a:off x="228464" y="3920291"/>
            <a:ext cx="887465" cy="9038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0" rIns="0" rtlCol="0" anchor="ctr"/>
          <a:lstStyle/>
          <a:p>
            <a:pPr algn="ctr"/>
            <a:r>
              <a:rPr lang="de-DE" sz="4400" dirty="0">
                <a:latin typeface="Segoe UI" panose="020B0502040204020203" pitchFamily="34" charset="0"/>
                <a:cs typeface="Segoe UI" panose="020B0502040204020203" pitchFamily="34" charset="0"/>
              </a:rPr>
              <a:t>G</a:t>
            </a:r>
          </a:p>
        </p:txBody>
      </p:sp>
      <p:sp>
        <p:nvSpPr>
          <p:cNvPr id="27" name="Pfeil: nach rechts 26">
            <a:extLst>
              <a:ext uri="{FF2B5EF4-FFF2-40B4-BE49-F238E27FC236}">
                <a16:creationId xmlns:a16="http://schemas.microsoft.com/office/drawing/2014/main" id="{CF69A9E3-DEF8-4D4F-8496-1448A087E243}"/>
              </a:ext>
            </a:extLst>
          </p:cNvPr>
          <p:cNvSpPr/>
          <p:nvPr/>
        </p:nvSpPr>
        <p:spPr>
          <a:xfrm rot="16200000">
            <a:off x="6365039" y="2227660"/>
            <a:ext cx="488465" cy="242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8" name="Pfeil: nach rechts 27">
            <a:extLst>
              <a:ext uri="{FF2B5EF4-FFF2-40B4-BE49-F238E27FC236}">
                <a16:creationId xmlns:a16="http://schemas.microsoft.com/office/drawing/2014/main" id="{A3605AB4-91A7-4660-8EFD-CB0CF30CF845}"/>
              </a:ext>
            </a:extLst>
          </p:cNvPr>
          <p:cNvSpPr/>
          <p:nvPr/>
        </p:nvSpPr>
        <p:spPr>
          <a:xfrm rot="2946626">
            <a:off x="5421868" y="1754465"/>
            <a:ext cx="488465" cy="2426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29" name="Pfeil: nach rechts 28">
            <a:extLst>
              <a:ext uri="{FF2B5EF4-FFF2-40B4-BE49-F238E27FC236}">
                <a16:creationId xmlns:a16="http://schemas.microsoft.com/office/drawing/2014/main" id="{62AEFC47-A5D3-4C9E-92BE-A1AC88DD2F95}"/>
              </a:ext>
            </a:extLst>
          </p:cNvPr>
          <p:cNvSpPr/>
          <p:nvPr/>
        </p:nvSpPr>
        <p:spPr>
          <a:xfrm rot="8346626">
            <a:off x="7233896" y="1771478"/>
            <a:ext cx="488465" cy="2426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0" name="Pfeil: nach rechts 29">
            <a:extLst>
              <a:ext uri="{FF2B5EF4-FFF2-40B4-BE49-F238E27FC236}">
                <a16:creationId xmlns:a16="http://schemas.microsoft.com/office/drawing/2014/main" id="{5E824F77-AD55-4A28-8F64-BA062CDD2109}"/>
              </a:ext>
            </a:extLst>
          </p:cNvPr>
          <p:cNvSpPr/>
          <p:nvPr/>
        </p:nvSpPr>
        <p:spPr>
          <a:xfrm rot="19146626">
            <a:off x="5496182" y="4925111"/>
            <a:ext cx="488465" cy="2426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1" name="Pfeil: nach rechts 30">
            <a:extLst>
              <a:ext uri="{FF2B5EF4-FFF2-40B4-BE49-F238E27FC236}">
                <a16:creationId xmlns:a16="http://schemas.microsoft.com/office/drawing/2014/main" id="{7E4457F4-BB90-4E88-B095-CFC174EE1064}"/>
              </a:ext>
            </a:extLst>
          </p:cNvPr>
          <p:cNvSpPr/>
          <p:nvPr/>
        </p:nvSpPr>
        <p:spPr>
          <a:xfrm rot="13746626">
            <a:off x="7308210" y="4942124"/>
            <a:ext cx="488465" cy="24263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2" name="Pfeil: nach rechts 31">
            <a:extLst>
              <a:ext uri="{FF2B5EF4-FFF2-40B4-BE49-F238E27FC236}">
                <a16:creationId xmlns:a16="http://schemas.microsoft.com/office/drawing/2014/main" id="{D5234199-AE88-4B3B-8923-7F0C0CDA9DD7}"/>
              </a:ext>
            </a:extLst>
          </p:cNvPr>
          <p:cNvSpPr/>
          <p:nvPr/>
        </p:nvSpPr>
        <p:spPr>
          <a:xfrm rot="5400000">
            <a:off x="6360369" y="4708908"/>
            <a:ext cx="488465" cy="242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3" name="Pfeil: nach rechts 32">
            <a:extLst>
              <a:ext uri="{FF2B5EF4-FFF2-40B4-BE49-F238E27FC236}">
                <a16:creationId xmlns:a16="http://schemas.microsoft.com/office/drawing/2014/main" id="{CA47E309-65F1-462C-91CA-39D4F98E35BA}"/>
              </a:ext>
            </a:extLst>
          </p:cNvPr>
          <p:cNvSpPr/>
          <p:nvPr/>
        </p:nvSpPr>
        <p:spPr>
          <a:xfrm rot="10800000">
            <a:off x="5455518" y="3506259"/>
            <a:ext cx="488465" cy="242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4" name="Pfeil: nach rechts 33">
            <a:extLst>
              <a:ext uri="{FF2B5EF4-FFF2-40B4-BE49-F238E27FC236}">
                <a16:creationId xmlns:a16="http://schemas.microsoft.com/office/drawing/2014/main" id="{9A1B5CB0-D9CC-47B9-9E47-60FA40820815}"/>
              </a:ext>
            </a:extLst>
          </p:cNvPr>
          <p:cNvSpPr/>
          <p:nvPr/>
        </p:nvSpPr>
        <p:spPr>
          <a:xfrm>
            <a:off x="7302616" y="3511433"/>
            <a:ext cx="488465" cy="24263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35" name="TextBox 18">
            <a:extLst>
              <a:ext uri="{FF2B5EF4-FFF2-40B4-BE49-F238E27FC236}">
                <a16:creationId xmlns:a16="http://schemas.microsoft.com/office/drawing/2014/main" id="{B55FD874-BBE2-4554-A282-CE42C9669673}"/>
              </a:ext>
            </a:extLst>
          </p:cNvPr>
          <p:cNvSpPr txBox="1"/>
          <p:nvPr/>
        </p:nvSpPr>
        <p:spPr>
          <a:xfrm>
            <a:off x="1109739" y="3755476"/>
            <a:ext cx="1743343" cy="242631"/>
          </a:xfrm>
          <a:prstGeom prst="rect">
            <a:avLst/>
          </a:prstGeom>
        </p:spPr>
        <p:txBody>
          <a:bodyPr lIns="0" tIns="0" rIns="0" bIns="0" rtlCol="0" anchor="t">
            <a:spAutoFit/>
          </a:bodyPr>
          <a:lstStyle/>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Rohstoffe</a:t>
            </a:r>
            <a:endParaRPr lang="en-US" sz="1400" b="1" spc="28" dirty="0">
              <a:solidFill>
                <a:srgbClr val="191919"/>
              </a:solidFill>
              <a:latin typeface="Segoe UI" panose="020B0502040204020203" pitchFamily="34" charset="0"/>
              <a:cs typeface="Segoe UI" panose="020B0502040204020203" pitchFamily="34" charset="0"/>
            </a:endParaRPr>
          </a:p>
        </p:txBody>
      </p:sp>
      <p:sp>
        <p:nvSpPr>
          <p:cNvPr id="36" name="TextBox 18">
            <a:extLst>
              <a:ext uri="{FF2B5EF4-FFF2-40B4-BE49-F238E27FC236}">
                <a16:creationId xmlns:a16="http://schemas.microsoft.com/office/drawing/2014/main" id="{D6204A6C-1728-4A14-B8F3-003D25D998A9}"/>
              </a:ext>
            </a:extLst>
          </p:cNvPr>
          <p:cNvSpPr txBox="1"/>
          <p:nvPr/>
        </p:nvSpPr>
        <p:spPr>
          <a:xfrm>
            <a:off x="2568573" y="2586605"/>
            <a:ext cx="1743343" cy="511935"/>
          </a:xfrm>
          <a:prstGeom prst="rect">
            <a:avLst/>
          </a:prstGeom>
        </p:spPr>
        <p:txBody>
          <a:bodyPr lIns="0" tIns="0" rIns="0" bIns="0" rtlCol="0" anchor="t">
            <a:spAutoFit/>
          </a:bodyPr>
          <a:lstStyle/>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Mittelbare</a:t>
            </a:r>
            <a:r>
              <a:rPr lang="en-US" sz="1400" b="1" spc="28" dirty="0">
                <a:solidFill>
                  <a:srgbClr val="191919"/>
                </a:solidFill>
                <a:latin typeface="Segoe UI" panose="020B0502040204020203" pitchFamily="34" charset="0"/>
                <a:cs typeface="Segoe UI" panose="020B0502040204020203" pitchFamily="34" charset="0"/>
              </a:rPr>
              <a:t> </a:t>
            </a:r>
            <a:r>
              <a:rPr lang="en-US" sz="1400" b="1" spc="28" dirty="0" err="1">
                <a:solidFill>
                  <a:srgbClr val="191919"/>
                </a:solidFill>
                <a:latin typeface="Segoe UI" panose="020B0502040204020203" pitchFamily="34" charset="0"/>
                <a:cs typeface="Segoe UI" panose="020B0502040204020203" pitchFamily="34" charset="0"/>
              </a:rPr>
              <a:t>Lieferanten</a:t>
            </a:r>
            <a:endParaRPr lang="en-US" sz="1400" b="1" spc="28" dirty="0">
              <a:solidFill>
                <a:srgbClr val="191919"/>
              </a:solidFill>
              <a:latin typeface="Segoe UI" panose="020B0502040204020203" pitchFamily="34" charset="0"/>
              <a:cs typeface="Segoe UI" panose="020B0502040204020203" pitchFamily="34" charset="0"/>
            </a:endParaRPr>
          </a:p>
        </p:txBody>
      </p:sp>
      <p:sp>
        <p:nvSpPr>
          <p:cNvPr id="37" name="TextBox 18">
            <a:extLst>
              <a:ext uri="{FF2B5EF4-FFF2-40B4-BE49-F238E27FC236}">
                <a16:creationId xmlns:a16="http://schemas.microsoft.com/office/drawing/2014/main" id="{89A45D00-F185-476A-A6DA-B5BBFBE1646C}"/>
              </a:ext>
            </a:extLst>
          </p:cNvPr>
          <p:cNvSpPr txBox="1"/>
          <p:nvPr/>
        </p:nvSpPr>
        <p:spPr>
          <a:xfrm>
            <a:off x="3980991" y="3800513"/>
            <a:ext cx="1743343" cy="511935"/>
          </a:xfrm>
          <a:prstGeom prst="rect">
            <a:avLst/>
          </a:prstGeom>
        </p:spPr>
        <p:txBody>
          <a:bodyPr lIns="0" tIns="0" rIns="0" bIns="0" rtlCol="0" anchor="t">
            <a:spAutoFit/>
          </a:bodyPr>
          <a:lstStyle/>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Unmittelbare</a:t>
            </a:r>
            <a:r>
              <a:rPr lang="en-US" sz="1400" b="1" spc="28" dirty="0">
                <a:solidFill>
                  <a:srgbClr val="191919"/>
                </a:solidFill>
                <a:latin typeface="Segoe UI" panose="020B0502040204020203" pitchFamily="34" charset="0"/>
                <a:cs typeface="Segoe UI" panose="020B0502040204020203" pitchFamily="34" charset="0"/>
              </a:rPr>
              <a:t> </a:t>
            </a:r>
            <a:r>
              <a:rPr lang="en-US" sz="1400" b="1" spc="28" dirty="0" err="1">
                <a:solidFill>
                  <a:srgbClr val="191919"/>
                </a:solidFill>
                <a:latin typeface="Segoe UI" panose="020B0502040204020203" pitchFamily="34" charset="0"/>
                <a:cs typeface="Segoe UI" panose="020B0502040204020203" pitchFamily="34" charset="0"/>
              </a:rPr>
              <a:t>Lieferanten</a:t>
            </a:r>
            <a:endParaRPr lang="en-US" sz="1400" b="1" spc="28" dirty="0">
              <a:solidFill>
                <a:srgbClr val="191919"/>
              </a:solidFill>
              <a:latin typeface="Segoe UI" panose="020B0502040204020203" pitchFamily="34" charset="0"/>
              <a:cs typeface="Segoe UI" panose="020B0502040204020203" pitchFamily="34" charset="0"/>
            </a:endParaRPr>
          </a:p>
        </p:txBody>
      </p:sp>
      <p:sp>
        <p:nvSpPr>
          <p:cNvPr id="38" name="TextBox 18">
            <a:extLst>
              <a:ext uri="{FF2B5EF4-FFF2-40B4-BE49-F238E27FC236}">
                <a16:creationId xmlns:a16="http://schemas.microsoft.com/office/drawing/2014/main" id="{B783D61A-B40B-43AA-862F-52B1DFDE3709}"/>
              </a:ext>
            </a:extLst>
          </p:cNvPr>
          <p:cNvSpPr txBox="1"/>
          <p:nvPr/>
        </p:nvSpPr>
        <p:spPr>
          <a:xfrm>
            <a:off x="5734785" y="2612784"/>
            <a:ext cx="1743343" cy="511935"/>
          </a:xfrm>
          <a:prstGeom prst="rect">
            <a:avLst/>
          </a:prstGeom>
        </p:spPr>
        <p:txBody>
          <a:bodyPr lIns="0" tIns="0" rIns="0" bIns="0" rtlCol="0" anchor="t">
            <a:spAutoFit/>
          </a:bodyPr>
          <a:lstStyle/>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Eigener</a:t>
            </a:r>
            <a:r>
              <a:rPr lang="en-US" sz="1400" b="1" spc="28" dirty="0">
                <a:solidFill>
                  <a:srgbClr val="191919"/>
                </a:solidFill>
                <a:latin typeface="Segoe UI" panose="020B0502040204020203" pitchFamily="34" charset="0"/>
                <a:cs typeface="Segoe UI" panose="020B0502040204020203" pitchFamily="34" charset="0"/>
              </a:rPr>
              <a:t> </a:t>
            </a:r>
            <a:r>
              <a:rPr lang="en-US" sz="1400" b="1" spc="28" dirty="0" err="1">
                <a:solidFill>
                  <a:srgbClr val="191919"/>
                </a:solidFill>
                <a:latin typeface="Segoe UI" panose="020B0502040204020203" pitchFamily="34" charset="0"/>
                <a:cs typeface="Segoe UI" panose="020B0502040204020203" pitchFamily="34" charset="0"/>
              </a:rPr>
              <a:t>Geschäftsbereich</a:t>
            </a:r>
            <a:endParaRPr lang="en-US" sz="1400" b="1" spc="28" dirty="0">
              <a:solidFill>
                <a:srgbClr val="191919"/>
              </a:solidFill>
              <a:latin typeface="Segoe UI" panose="020B0502040204020203" pitchFamily="34" charset="0"/>
              <a:cs typeface="Segoe UI" panose="020B0502040204020203" pitchFamily="34" charset="0"/>
            </a:endParaRPr>
          </a:p>
        </p:txBody>
      </p:sp>
      <p:sp>
        <p:nvSpPr>
          <p:cNvPr id="39" name="TextBox 18">
            <a:extLst>
              <a:ext uri="{FF2B5EF4-FFF2-40B4-BE49-F238E27FC236}">
                <a16:creationId xmlns:a16="http://schemas.microsoft.com/office/drawing/2014/main" id="{2D38CF60-E318-4110-8786-519EFA078080}"/>
              </a:ext>
            </a:extLst>
          </p:cNvPr>
          <p:cNvSpPr txBox="1"/>
          <p:nvPr/>
        </p:nvSpPr>
        <p:spPr>
          <a:xfrm>
            <a:off x="7494125" y="3775669"/>
            <a:ext cx="1743343" cy="511935"/>
          </a:xfrm>
          <a:prstGeom prst="rect">
            <a:avLst/>
          </a:prstGeom>
        </p:spPr>
        <p:txBody>
          <a:bodyPr lIns="0" tIns="0" rIns="0" bIns="0" rtlCol="0" anchor="t">
            <a:spAutoFit/>
          </a:bodyPr>
          <a:lstStyle/>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Direkte</a:t>
            </a:r>
            <a:r>
              <a:rPr lang="en-US" sz="1400" b="1" spc="28" dirty="0">
                <a:solidFill>
                  <a:srgbClr val="191919"/>
                </a:solidFill>
                <a:latin typeface="Segoe UI" panose="020B0502040204020203" pitchFamily="34" charset="0"/>
                <a:cs typeface="Segoe UI" panose="020B0502040204020203" pitchFamily="34" charset="0"/>
              </a:rPr>
              <a:t> </a:t>
            </a:r>
          </a:p>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Kunden</a:t>
            </a:r>
            <a:endParaRPr lang="en-US" sz="1400" b="1" spc="28" dirty="0">
              <a:solidFill>
                <a:srgbClr val="191919"/>
              </a:solidFill>
              <a:latin typeface="Segoe UI" panose="020B0502040204020203" pitchFamily="34" charset="0"/>
              <a:cs typeface="Segoe UI" panose="020B0502040204020203" pitchFamily="34" charset="0"/>
            </a:endParaRPr>
          </a:p>
        </p:txBody>
      </p:sp>
      <p:sp>
        <p:nvSpPr>
          <p:cNvPr id="40" name="TextBox 18">
            <a:extLst>
              <a:ext uri="{FF2B5EF4-FFF2-40B4-BE49-F238E27FC236}">
                <a16:creationId xmlns:a16="http://schemas.microsoft.com/office/drawing/2014/main" id="{9E8F295A-687D-48D5-9ABF-0B1C9756D541}"/>
              </a:ext>
            </a:extLst>
          </p:cNvPr>
          <p:cNvSpPr txBox="1"/>
          <p:nvPr/>
        </p:nvSpPr>
        <p:spPr>
          <a:xfrm>
            <a:off x="8952959" y="2521955"/>
            <a:ext cx="1743343" cy="511935"/>
          </a:xfrm>
          <a:prstGeom prst="rect">
            <a:avLst/>
          </a:prstGeom>
        </p:spPr>
        <p:txBody>
          <a:bodyPr lIns="0" tIns="0" rIns="0" bIns="0" rtlCol="0" anchor="t">
            <a:spAutoFit/>
          </a:bodyPr>
          <a:lstStyle/>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Indirekte</a:t>
            </a:r>
            <a:r>
              <a:rPr lang="en-US" sz="1400" b="1" spc="28" dirty="0">
                <a:solidFill>
                  <a:srgbClr val="191919"/>
                </a:solidFill>
                <a:latin typeface="Segoe UI" panose="020B0502040204020203" pitchFamily="34" charset="0"/>
                <a:cs typeface="Segoe UI" panose="020B0502040204020203" pitchFamily="34" charset="0"/>
              </a:rPr>
              <a:t> </a:t>
            </a:r>
          </a:p>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Kunden</a:t>
            </a:r>
            <a:endParaRPr lang="en-US" sz="1400" b="1" spc="28" dirty="0">
              <a:solidFill>
                <a:srgbClr val="191919"/>
              </a:solidFill>
              <a:latin typeface="Segoe UI" panose="020B0502040204020203" pitchFamily="34" charset="0"/>
              <a:cs typeface="Segoe UI" panose="020B0502040204020203" pitchFamily="34" charset="0"/>
            </a:endParaRPr>
          </a:p>
        </p:txBody>
      </p:sp>
      <p:sp>
        <p:nvSpPr>
          <p:cNvPr id="41" name="TextBox 18">
            <a:extLst>
              <a:ext uri="{FF2B5EF4-FFF2-40B4-BE49-F238E27FC236}">
                <a16:creationId xmlns:a16="http://schemas.microsoft.com/office/drawing/2014/main" id="{79BD6873-C105-4F49-81EE-508E8BC6CD26}"/>
              </a:ext>
            </a:extLst>
          </p:cNvPr>
          <p:cNvSpPr txBox="1"/>
          <p:nvPr/>
        </p:nvSpPr>
        <p:spPr>
          <a:xfrm>
            <a:off x="10359232" y="3723537"/>
            <a:ext cx="1743343" cy="511935"/>
          </a:xfrm>
          <a:prstGeom prst="rect">
            <a:avLst/>
          </a:prstGeom>
        </p:spPr>
        <p:txBody>
          <a:bodyPr lIns="0" tIns="0" rIns="0" bIns="0" rtlCol="0" anchor="t">
            <a:spAutoFit/>
          </a:bodyPr>
          <a:lstStyle/>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Entsorgung</a:t>
            </a:r>
            <a:r>
              <a:rPr lang="en-US" sz="1400" b="1" spc="28" dirty="0">
                <a:solidFill>
                  <a:srgbClr val="191919"/>
                </a:solidFill>
                <a:latin typeface="Segoe UI" panose="020B0502040204020203" pitchFamily="34" charset="0"/>
                <a:cs typeface="Segoe UI" panose="020B0502040204020203" pitchFamily="34" charset="0"/>
              </a:rPr>
              <a:t> /</a:t>
            </a:r>
          </a:p>
          <a:p>
            <a:pPr algn="ctr">
              <a:lnSpc>
                <a:spcPts val="2100"/>
              </a:lnSpc>
            </a:pPr>
            <a:r>
              <a:rPr lang="en-US" sz="1400" b="1" spc="28" dirty="0" err="1">
                <a:solidFill>
                  <a:srgbClr val="191919"/>
                </a:solidFill>
                <a:latin typeface="Segoe UI" panose="020B0502040204020203" pitchFamily="34" charset="0"/>
                <a:cs typeface="Segoe UI" panose="020B0502040204020203" pitchFamily="34" charset="0"/>
              </a:rPr>
              <a:t>Kreislauf</a:t>
            </a:r>
            <a:endParaRPr lang="en-US" sz="1400" b="1" spc="28" dirty="0">
              <a:solidFill>
                <a:srgbClr val="191919"/>
              </a:solidFill>
              <a:latin typeface="Segoe UI" panose="020B0502040204020203" pitchFamily="34" charset="0"/>
              <a:cs typeface="Segoe UI" panose="020B0502040204020203" pitchFamily="34" charset="0"/>
            </a:endParaRPr>
          </a:p>
        </p:txBody>
      </p:sp>
      <p:sp>
        <p:nvSpPr>
          <p:cNvPr id="42" name="TextBox 18">
            <a:extLst>
              <a:ext uri="{FF2B5EF4-FFF2-40B4-BE49-F238E27FC236}">
                <a16:creationId xmlns:a16="http://schemas.microsoft.com/office/drawing/2014/main" id="{CC6FF311-350D-4EAD-9354-198325F8D550}"/>
              </a:ext>
            </a:extLst>
          </p:cNvPr>
          <p:cNvSpPr txBox="1"/>
          <p:nvPr/>
        </p:nvSpPr>
        <p:spPr>
          <a:xfrm>
            <a:off x="1744780" y="3149711"/>
            <a:ext cx="473260" cy="275137"/>
          </a:xfrm>
          <a:prstGeom prst="rect">
            <a:avLst/>
          </a:prstGeom>
        </p:spPr>
        <p:txBody>
          <a:bodyPr wrap="square" lIns="0" tIns="0" rIns="0" bIns="0" rtlCol="0" anchor="t">
            <a:spAutoFit/>
          </a:bodyPr>
          <a:lstStyle/>
          <a:p>
            <a:pPr algn="ctr">
              <a:lnSpc>
                <a:spcPts val="2100"/>
              </a:lnSpc>
            </a:pPr>
            <a:r>
              <a:rPr lang="en-US" sz="2000" b="1" spc="28" dirty="0">
                <a:solidFill>
                  <a:schemeClr val="bg1"/>
                </a:solidFill>
                <a:latin typeface="Segoe UI" panose="020B0502040204020203" pitchFamily="34" charset="0"/>
                <a:cs typeface="Segoe UI" panose="020B0502040204020203" pitchFamily="34" charset="0"/>
              </a:rPr>
              <a:t>1</a:t>
            </a:r>
          </a:p>
        </p:txBody>
      </p:sp>
      <p:sp>
        <p:nvSpPr>
          <p:cNvPr id="43" name="TextBox 18">
            <a:extLst>
              <a:ext uri="{FF2B5EF4-FFF2-40B4-BE49-F238E27FC236}">
                <a16:creationId xmlns:a16="http://schemas.microsoft.com/office/drawing/2014/main" id="{14BF0051-29EB-45F4-BB75-015AFEFE4EBC}"/>
              </a:ext>
            </a:extLst>
          </p:cNvPr>
          <p:cNvSpPr txBox="1"/>
          <p:nvPr/>
        </p:nvSpPr>
        <p:spPr>
          <a:xfrm>
            <a:off x="3218349" y="3569268"/>
            <a:ext cx="473260" cy="275137"/>
          </a:xfrm>
          <a:prstGeom prst="rect">
            <a:avLst/>
          </a:prstGeom>
        </p:spPr>
        <p:txBody>
          <a:bodyPr wrap="square" lIns="0" tIns="0" rIns="0" bIns="0" rtlCol="0" anchor="t">
            <a:spAutoFit/>
          </a:bodyPr>
          <a:lstStyle/>
          <a:p>
            <a:pPr algn="ctr">
              <a:lnSpc>
                <a:spcPts val="2100"/>
              </a:lnSpc>
            </a:pPr>
            <a:r>
              <a:rPr lang="en-US" sz="2000" b="1" spc="28" dirty="0">
                <a:solidFill>
                  <a:schemeClr val="bg1"/>
                </a:solidFill>
                <a:latin typeface="Segoe UI" panose="020B0502040204020203" pitchFamily="34" charset="0"/>
                <a:cs typeface="Segoe UI" panose="020B0502040204020203" pitchFamily="34" charset="0"/>
              </a:rPr>
              <a:t>2</a:t>
            </a:r>
          </a:p>
        </p:txBody>
      </p:sp>
      <p:sp>
        <p:nvSpPr>
          <p:cNvPr id="44" name="TextBox 18">
            <a:extLst>
              <a:ext uri="{FF2B5EF4-FFF2-40B4-BE49-F238E27FC236}">
                <a16:creationId xmlns:a16="http://schemas.microsoft.com/office/drawing/2014/main" id="{FEF677EF-BF56-493B-8CB0-90100DAB7B90}"/>
              </a:ext>
            </a:extLst>
          </p:cNvPr>
          <p:cNvSpPr txBox="1"/>
          <p:nvPr/>
        </p:nvSpPr>
        <p:spPr>
          <a:xfrm>
            <a:off x="4613587" y="3106451"/>
            <a:ext cx="473260" cy="275137"/>
          </a:xfrm>
          <a:prstGeom prst="rect">
            <a:avLst/>
          </a:prstGeom>
        </p:spPr>
        <p:txBody>
          <a:bodyPr wrap="square" lIns="0" tIns="0" rIns="0" bIns="0" rtlCol="0" anchor="t">
            <a:spAutoFit/>
          </a:bodyPr>
          <a:lstStyle/>
          <a:p>
            <a:pPr algn="ctr">
              <a:lnSpc>
                <a:spcPts val="2100"/>
              </a:lnSpc>
            </a:pPr>
            <a:r>
              <a:rPr lang="en-US" sz="2000" b="1" spc="28" dirty="0">
                <a:solidFill>
                  <a:schemeClr val="bg1"/>
                </a:solidFill>
                <a:latin typeface="Segoe UI" panose="020B0502040204020203" pitchFamily="34" charset="0"/>
                <a:cs typeface="Segoe UI" panose="020B0502040204020203" pitchFamily="34" charset="0"/>
              </a:rPr>
              <a:t>3</a:t>
            </a:r>
          </a:p>
        </p:txBody>
      </p:sp>
      <p:sp>
        <p:nvSpPr>
          <p:cNvPr id="45" name="TextBox 18">
            <a:extLst>
              <a:ext uri="{FF2B5EF4-FFF2-40B4-BE49-F238E27FC236}">
                <a16:creationId xmlns:a16="http://schemas.microsoft.com/office/drawing/2014/main" id="{269BFFF9-D0E7-4DE0-AC71-E9D30A9384FC}"/>
              </a:ext>
            </a:extLst>
          </p:cNvPr>
          <p:cNvSpPr txBox="1"/>
          <p:nvPr/>
        </p:nvSpPr>
        <p:spPr>
          <a:xfrm>
            <a:off x="6374447" y="3599294"/>
            <a:ext cx="473260" cy="275137"/>
          </a:xfrm>
          <a:prstGeom prst="rect">
            <a:avLst/>
          </a:prstGeom>
        </p:spPr>
        <p:txBody>
          <a:bodyPr wrap="square" lIns="0" tIns="0" rIns="0" bIns="0" rtlCol="0" anchor="t">
            <a:spAutoFit/>
          </a:bodyPr>
          <a:lstStyle/>
          <a:p>
            <a:pPr algn="ctr">
              <a:lnSpc>
                <a:spcPts val="2100"/>
              </a:lnSpc>
            </a:pPr>
            <a:r>
              <a:rPr lang="en-US" sz="2000" b="1" spc="28" dirty="0">
                <a:solidFill>
                  <a:schemeClr val="bg1"/>
                </a:solidFill>
                <a:latin typeface="Segoe UI" panose="020B0502040204020203" pitchFamily="34" charset="0"/>
                <a:cs typeface="Segoe UI" panose="020B0502040204020203" pitchFamily="34" charset="0"/>
              </a:rPr>
              <a:t>4</a:t>
            </a:r>
          </a:p>
        </p:txBody>
      </p:sp>
      <p:sp>
        <p:nvSpPr>
          <p:cNvPr id="46" name="TextBox 18">
            <a:extLst>
              <a:ext uri="{FF2B5EF4-FFF2-40B4-BE49-F238E27FC236}">
                <a16:creationId xmlns:a16="http://schemas.microsoft.com/office/drawing/2014/main" id="{82B1C7E9-350F-49EF-953C-4B86F5A880A4}"/>
              </a:ext>
            </a:extLst>
          </p:cNvPr>
          <p:cNvSpPr txBox="1"/>
          <p:nvPr/>
        </p:nvSpPr>
        <p:spPr>
          <a:xfrm>
            <a:off x="8090190" y="3126312"/>
            <a:ext cx="473260" cy="275137"/>
          </a:xfrm>
          <a:prstGeom prst="rect">
            <a:avLst/>
          </a:prstGeom>
        </p:spPr>
        <p:txBody>
          <a:bodyPr wrap="square" lIns="0" tIns="0" rIns="0" bIns="0" rtlCol="0" anchor="t">
            <a:spAutoFit/>
          </a:bodyPr>
          <a:lstStyle/>
          <a:p>
            <a:pPr algn="ctr">
              <a:lnSpc>
                <a:spcPts val="2100"/>
              </a:lnSpc>
            </a:pPr>
            <a:r>
              <a:rPr lang="en-US" sz="2000" b="1" spc="28" dirty="0">
                <a:solidFill>
                  <a:schemeClr val="bg1"/>
                </a:solidFill>
                <a:latin typeface="Segoe UI" panose="020B0502040204020203" pitchFamily="34" charset="0"/>
                <a:cs typeface="Segoe UI" panose="020B0502040204020203" pitchFamily="34" charset="0"/>
              </a:rPr>
              <a:t>5</a:t>
            </a:r>
          </a:p>
        </p:txBody>
      </p:sp>
      <p:sp>
        <p:nvSpPr>
          <p:cNvPr id="47" name="TextBox 18">
            <a:extLst>
              <a:ext uri="{FF2B5EF4-FFF2-40B4-BE49-F238E27FC236}">
                <a16:creationId xmlns:a16="http://schemas.microsoft.com/office/drawing/2014/main" id="{974D9504-3F4A-4346-8346-E912DEDE187F}"/>
              </a:ext>
            </a:extLst>
          </p:cNvPr>
          <p:cNvSpPr txBox="1"/>
          <p:nvPr/>
        </p:nvSpPr>
        <p:spPr>
          <a:xfrm>
            <a:off x="9560872" y="3495960"/>
            <a:ext cx="473260" cy="275137"/>
          </a:xfrm>
          <a:prstGeom prst="rect">
            <a:avLst/>
          </a:prstGeom>
        </p:spPr>
        <p:txBody>
          <a:bodyPr wrap="square" lIns="0" tIns="0" rIns="0" bIns="0" rtlCol="0" anchor="t">
            <a:spAutoFit/>
          </a:bodyPr>
          <a:lstStyle/>
          <a:p>
            <a:pPr algn="ctr">
              <a:lnSpc>
                <a:spcPts val="2100"/>
              </a:lnSpc>
            </a:pPr>
            <a:r>
              <a:rPr lang="en-US" sz="2000" b="1" spc="28" dirty="0">
                <a:solidFill>
                  <a:schemeClr val="bg1"/>
                </a:solidFill>
                <a:latin typeface="Segoe UI" panose="020B0502040204020203" pitchFamily="34" charset="0"/>
                <a:cs typeface="Segoe UI" panose="020B0502040204020203" pitchFamily="34" charset="0"/>
              </a:rPr>
              <a:t>6</a:t>
            </a:r>
          </a:p>
        </p:txBody>
      </p:sp>
      <p:sp>
        <p:nvSpPr>
          <p:cNvPr id="48" name="TextBox 18">
            <a:extLst>
              <a:ext uri="{FF2B5EF4-FFF2-40B4-BE49-F238E27FC236}">
                <a16:creationId xmlns:a16="http://schemas.microsoft.com/office/drawing/2014/main" id="{90EF4E1E-061E-4ED1-86F9-F17CF369624A}"/>
              </a:ext>
            </a:extLst>
          </p:cNvPr>
          <p:cNvSpPr txBox="1"/>
          <p:nvPr/>
        </p:nvSpPr>
        <p:spPr>
          <a:xfrm>
            <a:off x="10959202" y="3033111"/>
            <a:ext cx="473260" cy="275137"/>
          </a:xfrm>
          <a:prstGeom prst="rect">
            <a:avLst/>
          </a:prstGeom>
        </p:spPr>
        <p:txBody>
          <a:bodyPr wrap="square" lIns="0" tIns="0" rIns="0" bIns="0" rtlCol="0" anchor="t">
            <a:spAutoFit/>
          </a:bodyPr>
          <a:lstStyle/>
          <a:p>
            <a:pPr algn="ctr">
              <a:lnSpc>
                <a:spcPts val="2100"/>
              </a:lnSpc>
            </a:pPr>
            <a:r>
              <a:rPr lang="en-US" sz="2000" b="1" spc="28" dirty="0">
                <a:solidFill>
                  <a:schemeClr val="bg1"/>
                </a:solidFill>
                <a:latin typeface="Segoe UI" panose="020B0502040204020203" pitchFamily="34" charset="0"/>
                <a:cs typeface="Segoe UI" panose="020B0502040204020203" pitchFamily="34" charset="0"/>
              </a:rPr>
              <a:t>7</a:t>
            </a:r>
          </a:p>
        </p:txBody>
      </p:sp>
      <p:sp>
        <p:nvSpPr>
          <p:cNvPr id="51" name="Foliennummernplatzhalter 3">
            <a:extLst>
              <a:ext uri="{FF2B5EF4-FFF2-40B4-BE49-F238E27FC236}">
                <a16:creationId xmlns:a16="http://schemas.microsoft.com/office/drawing/2014/main" id="{EF13DE26-E3AE-4E1D-B591-98D232FABB03}"/>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24</a:t>
            </a:fld>
            <a:endParaRPr lang="de-DE" sz="1000" dirty="0">
              <a:solidFill>
                <a:schemeClr val="tx1"/>
              </a:solidFill>
            </a:endParaRPr>
          </a:p>
        </p:txBody>
      </p:sp>
      <p:sp>
        <p:nvSpPr>
          <p:cNvPr id="2" name="Rechteck: abgerundete Ecken 1">
            <a:extLst>
              <a:ext uri="{FF2B5EF4-FFF2-40B4-BE49-F238E27FC236}">
                <a16:creationId xmlns:a16="http://schemas.microsoft.com/office/drawing/2014/main" id="{7844AAD8-0DBF-496F-A84D-BCA529ADEDCB}"/>
              </a:ext>
            </a:extLst>
          </p:cNvPr>
          <p:cNvSpPr/>
          <p:nvPr/>
        </p:nvSpPr>
        <p:spPr>
          <a:xfrm>
            <a:off x="194528" y="2037656"/>
            <a:ext cx="954205" cy="9000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590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BCEA466-64E0-46AD-B034-20D2C3FCCBF2}"/>
              </a:ext>
            </a:extLst>
          </p:cNvPr>
          <p:cNvSpPr/>
          <p:nvPr/>
        </p:nvSpPr>
        <p:spPr>
          <a:xfrm>
            <a:off x="374598" y="3603327"/>
            <a:ext cx="5508000" cy="238604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00"/>
          </a:p>
        </p:txBody>
      </p:sp>
      <p:sp>
        <p:nvSpPr>
          <p:cNvPr id="2" name="Rechteck 1">
            <a:extLst>
              <a:ext uri="{FF2B5EF4-FFF2-40B4-BE49-F238E27FC236}">
                <a16:creationId xmlns:a16="http://schemas.microsoft.com/office/drawing/2014/main" id="{7AEDBE68-1794-43A8-90DB-D7E6BE89DD2D}"/>
              </a:ext>
            </a:extLst>
          </p:cNvPr>
          <p:cNvSpPr/>
          <p:nvPr/>
        </p:nvSpPr>
        <p:spPr>
          <a:xfrm>
            <a:off x="5989138" y="1138123"/>
            <a:ext cx="5508000" cy="238604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00"/>
          </a:p>
        </p:txBody>
      </p:sp>
      <p:sp>
        <p:nvSpPr>
          <p:cNvPr id="20" name="Rechteck 19">
            <a:extLst>
              <a:ext uri="{FF2B5EF4-FFF2-40B4-BE49-F238E27FC236}">
                <a16:creationId xmlns:a16="http://schemas.microsoft.com/office/drawing/2014/main" id="{8CE96E4F-4996-4647-B254-6F24CE5F5D3B}"/>
              </a:ext>
            </a:extLst>
          </p:cNvPr>
          <p:cNvSpPr/>
          <p:nvPr/>
        </p:nvSpPr>
        <p:spPr>
          <a:xfrm>
            <a:off x="374598" y="1138124"/>
            <a:ext cx="5508000" cy="238604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 name="Titel 1">
            <a:extLst>
              <a:ext uri="{FF2B5EF4-FFF2-40B4-BE49-F238E27FC236}">
                <a16:creationId xmlns:a16="http://schemas.microsoft.com/office/drawing/2014/main" id="{F4977345-F4A4-4802-A2D8-692D9E922FC5}"/>
              </a:ext>
            </a:extLst>
          </p:cNvPr>
          <p:cNvSpPr txBox="1">
            <a:spLocks/>
          </p:cNvSpPr>
          <p:nvPr/>
        </p:nvSpPr>
        <p:spPr>
          <a:xfrm>
            <a:off x="0" y="-1"/>
            <a:ext cx="12192000" cy="900000"/>
          </a:xfrm>
          <a:prstGeom prst="rect">
            <a:avLst/>
          </a:prstGeom>
          <a:noFill/>
        </p:spPr>
        <p:txBody>
          <a:bodyPr vert="horz" lIns="91440" tIns="45720" rIns="91440" bIns="45720" rtlCol="0" anchor="ctr">
            <a:noAutofit/>
          </a:bodyPr>
          <a:lstStyle>
            <a:defPPr>
              <a:defRPr lang="de-DE"/>
            </a:defPPr>
            <a:lvl1pPr indent="361950">
              <a:spcBef>
                <a:spcPct val="0"/>
              </a:spcBef>
              <a:buNone/>
              <a:defRPr sz="2800" cap="small">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indent="270000">
              <a:lnSpc>
                <a:spcPct val="90000"/>
              </a:lnSpc>
            </a:pPr>
            <a:r>
              <a:rPr lang="de-DE" b="1" cap="none" dirty="0">
                <a:solidFill>
                  <a:schemeClr val="accent5"/>
                </a:solidFill>
                <a:latin typeface="Segoe UI" panose="020B0502040204020203" pitchFamily="34" charset="0"/>
                <a:cs typeface="Segoe UI" panose="020B0502040204020203" pitchFamily="34" charset="0"/>
              </a:rPr>
              <a:t>Management-Ansatz zu den wesentlichen Themen</a:t>
            </a:r>
          </a:p>
        </p:txBody>
      </p:sp>
      <p:sp>
        <p:nvSpPr>
          <p:cNvPr id="24" name="Google Shape;690;p96">
            <a:extLst>
              <a:ext uri="{FF2B5EF4-FFF2-40B4-BE49-F238E27FC236}">
                <a16:creationId xmlns:a16="http://schemas.microsoft.com/office/drawing/2014/main" id="{5B02DFB4-8BE2-42E1-AB7D-7BE22923D1C0}"/>
              </a:ext>
            </a:extLst>
          </p:cNvPr>
          <p:cNvSpPr txBox="1">
            <a:spLocks/>
          </p:cNvSpPr>
          <p:nvPr/>
        </p:nvSpPr>
        <p:spPr>
          <a:xfrm>
            <a:off x="1433936" y="1504089"/>
            <a:ext cx="4385553" cy="2176576"/>
          </a:xfrm>
          <a:prstGeom prst="rect">
            <a:avLst/>
          </a:prstGeom>
        </p:spPr>
        <p:txBody>
          <a:bodyPr spcFirstLastPara="1" wrap="square" lIns="121900" tIns="121900" rIns="121900" bIns="121900" anchor="t" anchorCtr="0">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spcBef>
                <a:spcPts val="0"/>
              </a:spcBef>
              <a:spcAft>
                <a:spcPts val="600"/>
              </a:spcAft>
              <a:buNone/>
            </a:pPr>
            <a:r>
              <a:rPr lang="de-DE" sz="2000" b="1" dirty="0">
                <a:latin typeface="Segoe UI" panose="020B0502040204020203" pitchFamily="34" charset="0"/>
                <a:cs typeface="Segoe UI" panose="020B0502040204020203" pitchFamily="34" charset="0"/>
              </a:rPr>
              <a:t>Strategien </a:t>
            </a:r>
            <a:endParaRPr lang="de-DE" sz="2000" b="1" dirty="0">
              <a:latin typeface="Segoe UI" panose="020B0502040204020203" pitchFamily="34" charset="0"/>
              <a:cs typeface="Segoe UI" panose="020B0502040204020203" pitchFamily="34" charset="0"/>
              <a:sym typeface="Wingdings" panose="05000000000000000000" pitchFamily="2" charset="2"/>
            </a:endParaRPr>
          </a:p>
          <a:p>
            <a:pPr marL="285750" indent="-285750">
              <a:spcBef>
                <a:spcPts val="300"/>
              </a:spcBef>
              <a:buFont typeface="Courier New" panose="02070309020205020404" pitchFamily="49" charset="0"/>
              <a:buChar char="o"/>
            </a:pPr>
            <a:r>
              <a:rPr lang="de-DE" sz="1600" dirty="0">
                <a:cs typeface="Segoe UI" panose="020B0502040204020203" pitchFamily="34" charset="0"/>
              </a:rPr>
              <a:t>Inhalte und Ziele </a:t>
            </a:r>
          </a:p>
          <a:p>
            <a:pPr marL="285750" indent="-285750">
              <a:spcBef>
                <a:spcPts val="300"/>
              </a:spcBef>
              <a:buFont typeface="Courier New" panose="02070309020205020404" pitchFamily="49" charset="0"/>
              <a:buChar char="o"/>
            </a:pPr>
            <a:r>
              <a:rPr lang="de-DE" sz="1600" dirty="0">
                <a:cs typeface="Segoe UI" panose="020B0502040204020203" pitchFamily="34" charset="0"/>
              </a:rPr>
              <a:t>Geltungsbereich</a:t>
            </a:r>
          </a:p>
          <a:p>
            <a:pPr marL="285750" indent="-285750">
              <a:spcBef>
                <a:spcPts val="300"/>
              </a:spcBef>
              <a:buFont typeface="Courier New" panose="02070309020205020404" pitchFamily="49" charset="0"/>
              <a:buChar char="o"/>
            </a:pPr>
            <a:r>
              <a:rPr lang="de-DE" sz="1600" dirty="0">
                <a:cs typeface="Segoe UI" panose="020B0502040204020203" pitchFamily="34" charset="0"/>
              </a:rPr>
              <a:t>Verantwortung und Umsetzung</a:t>
            </a:r>
          </a:p>
        </p:txBody>
      </p:sp>
      <p:grpSp>
        <p:nvGrpSpPr>
          <p:cNvPr id="6" name="Gruppieren 5">
            <a:extLst>
              <a:ext uri="{FF2B5EF4-FFF2-40B4-BE49-F238E27FC236}">
                <a16:creationId xmlns:a16="http://schemas.microsoft.com/office/drawing/2014/main" id="{CE1584B4-2530-4789-B01E-5C471FDDBF9C}"/>
              </a:ext>
            </a:extLst>
          </p:cNvPr>
          <p:cNvGrpSpPr/>
          <p:nvPr/>
        </p:nvGrpSpPr>
        <p:grpSpPr>
          <a:xfrm>
            <a:off x="638129" y="1597423"/>
            <a:ext cx="612000" cy="612000"/>
            <a:chOff x="543833" y="1259547"/>
            <a:chExt cx="612000" cy="612000"/>
          </a:xfrm>
        </p:grpSpPr>
        <p:sp>
          <p:nvSpPr>
            <p:cNvPr id="12" name="Ellipse 11">
              <a:extLst>
                <a:ext uri="{FF2B5EF4-FFF2-40B4-BE49-F238E27FC236}">
                  <a16:creationId xmlns:a16="http://schemas.microsoft.com/office/drawing/2014/main" id="{87645E30-31FF-4204-99B9-B15889F75AD6}"/>
                </a:ext>
              </a:extLst>
            </p:cNvPr>
            <p:cNvSpPr/>
            <p:nvPr/>
          </p:nvSpPr>
          <p:spPr>
            <a:xfrm>
              <a:off x="543833" y="1259547"/>
              <a:ext cx="612000" cy="612000"/>
            </a:xfrm>
            <a:prstGeom prst="ellipse">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3" name="Grafik 2" descr="Dokument">
              <a:extLst>
                <a:ext uri="{FF2B5EF4-FFF2-40B4-BE49-F238E27FC236}">
                  <a16:creationId xmlns:a16="http://schemas.microsoft.com/office/drawing/2014/main" id="{693CD155-FE61-4E97-A633-735A144414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988" y="1376245"/>
              <a:ext cx="360000" cy="360000"/>
            </a:xfrm>
            <a:prstGeom prst="rect">
              <a:avLst/>
            </a:prstGeom>
          </p:spPr>
        </p:pic>
      </p:grpSp>
      <p:grpSp>
        <p:nvGrpSpPr>
          <p:cNvPr id="18" name="Gruppieren 17">
            <a:extLst>
              <a:ext uri="{FF2B5EF4-FFF2-40B4-BE49-F238E27FC236}">
                <a16:creationId xmlns:a16="http://schemas.microsoft.com/office/drawing/2014/main" id="{F930B055-1CEB-4BDE-ACB6-225CA295BD11}"/>
              </a:ext>
            </a:extLst>
          </p:cNvPr>
          <p:cNvGrpSpPr/>
          <p:nvPr/>
        </p:nvGrpSpPr>
        <p:grpSpPr>
          <a:xfrm>
            <a:off x="6202431" y="1604171"/>
            <a:ext cx="612000" cy="612000"/>
            <a:chOff x="397662" y="2981023"/>
            <a:chExt cx="612000" cy="612000"/>
          </a:xfrm>
        </p:grpSpPr>
        <p:sp>
          <p:nvSpPr>
            <p:cNvPr id="14" name="Ellipse 13">
              <a:extLst>
                <a:ext uri="{FF2B5EF4-FFF2-40B4-BE49-F238E27FC236}">
                  <a16:creationId xmlns:a16="http://schemas.microsoft.com/office/drawing/2014/main" id="{6D933766-3C1F-4242-82E7-47906BDA3FFB}"/>
                </a:ext>
              </a:extLst>
            </p:cNvPr>
            <p:cNvSpPr/>
            <p:nvPr/>
          </p:nvSpPr>
          <p:spPr>
            <a:xfrm>
              <a:off x="397662" y="2981023"/>
              <a:ext cx="612000" cy="612000"/>
            </a:xfrm>
            <a:prstGeom prst="ellipse">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00"/>
            </a:p>
          </p:txBody>
        </p:sp>
        <p:pic>
          <p:nvPicPr>
            <p:cNvPr id="7" name="Grafik 6" descr="Schlägel und Eisen">
              <a:extLst>
                <a:ext uri="{FF2B5EF4-FFF2-40B4-BE49-F238E27FC236}">
                  <a16:creationId xmlns:a16="http://schemas.microsoft.com/office/drawing/2014/main" id="{B0DC0590-5031-4C90-A9C9-E83F58B3D8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1012" y="3107023"/>
              <a:ext cx="360000" cy="360000"/>
            </a:xfrm>
            <a:prstGeom prst="rect">
              <a:avLst/>
            </a:prstGeom>
          </p:spPr>
        </p:pic>
      </p:grpSp>
      <p:grpSp>
        <p:nvGrpSpPr>
          <p:cNvPr id="17" name="Gruppieren 16">
            <a:extLst>
              <a:ext uri="{FF2B5EF4-FFF2-40B4-BE49-F238E27FC236}">
                <a16:creationId xmlns:a16="http://schemas.microsoft.com/office/drawing/2014/main" id="{B1425B67-978F-463F-B389-BE296F11DE16}"/>
              </a:ext>
            </a:extLst>
          </p:cNvPr>
          <p:cNvGrpSpPr/>
          <p:nvPr/>
        </p:nvGrpSpPr>
        <p:grpSpPr>
          <a:xfrm>
            <a:off x="587975" y="3987589"/>
            <a:ext cx="612000" cy="612000"/>
            <a:chOff x="397662" y="3831148"/>
            <a:chExt cx="612000" cy="612000"/>
          </a:xfrm>
        </p:grpSpPr>
        <p:sp>
          <p:nvSpPr>
            <p:cNvPr id="15" name="Ellipse 14">
              <a:extLst>
                <a:ext uri="{FF2B5EF4-FFF2-40B4-BE49-F238E27FC236}">
                  <a16:creationId xmlns:a16="http://schemas.microsoft.com/office/drawing/2014/main" id="{35845255-EEE7-46C7-BFFF-E4C16DEC1D8C}"/>
                </a:ext>
              </a:extLst>
            </p:cNvPr>
            <p:cNvSpPr/>
            <p:nvPr/>
          </p:nvSpPr>
          <p:spPr>
            <a:xfrm>
              <a:off x="397662" y="3831148"/>
              <a:ext cx="612000" cy="612000"/>
            </a:xfrm>
            <a:prstGeom prst="ellipse">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00"/>
            </a:p>
          </p:txBody>
        </p:sp>
        <p:pic>
          <p:nvPicPr>
            <p:cNvPr id="11" name="Grafik 10" descr="Messgerät">
              <a:extLst>
                <a:ext uri="{FF2B5EF4-FFF2-40B4-BE49-F238E27FC236}">
                  <a16:creationId xmlns:a16="http://schemas.microsoft.com/office/drawing/2014/main" id="{28505685-0C87-4136-BFDA-5E982A9A7B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1012" y="3908979"/>
              <a:ext cx="360000" cy="360000"/>
            </a:xfrm>
            <a:prstGeom prst="rect">
              <a:avLst/>
            </a:prstGeom>
          </p:spPr>
        </p:pic>
      </p:grpSp>
      <p:sp>
        <p:nvSpPr>
          <p:cNvPr id="22" name="Google Shape;690;p96">
            <a:extLst>
              <a:ext uri="{FF2B5EF4-FFF2-40B4-BE49-F238E27FC236}">
                <a16:creationId xmlns:a16="http://schemas.microsoft.com/office/drawing/2014/main" id="{8E5F4AE1-F5BC-47D7-873F-B4D0E9CBE99E}"/>
              </a:ext>
            </a:extLst>
          </p:cNvPr>
          <p:cNvSpPr txBox="1">
            <a:spLocks/>
          </p:cNvSpPr>
          <p:nvPr/>
        </p:nvSpPr>
        <p:spPr>
          <a:xfrm>
            <a:off x="7088828" y="1597423"/>
            <a:ext cx="4237263" cy="1546982"/>
          </a:xfrm>
          <a:prstGeom prst="rect">
            <a:avLst/>
          </a:prstGeom>
        </p:spPr>
        <p:txBody>
          <a:bodyPr spcFirstLastPara="1" wrap="square" lIns="121900" tIns="121900" rIns="121900" bIns="121900" anchor="t" anchorCtr="0">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spcBef>
                <a:spcPts val="0"/>
              </a:spcBef>
              <a:spcAft>
                <a:spcPts val="600"/>
              </a:spcAft>
              <a:buNone/>
            </a:pPr>
            <a:r>
              <a:rPr lang="de-DE" sz="2000" b="1" dirty="0">
                <a:latin typeface="Segoe UI" panose="020B0502040204020203" pitchFamily="34" charset="0"/>
                <a:cs typeface="Segoe UI" panose="020B0502040204020203" pitchFamily="34" charset="0"/>
                <a:sym typeface="Wingdings" panose="05000000000000000000" pitchFamily="2" charset="2"/>
              </a:rPr>
              <a:t>Maßnahmen</a:t>
            </a:r>
          </a:p>
          <a:p>
            <a:pPr marL="285750" indent="-285750">
              <a:spcBef>
                <a:spcPts val="300"/>
              </a:spcBef>
              <a:buFont typeface="Courier New" panose="02070309020205020404" pitchFamily="49" charset="0"/>
              <a:buChar char="o"/>
            </a:pPr>
            <a:r>
              <a:rPr lang="de-DE" sz="1600" dirty="0">
                <a:cs typeface="Segoe UI" panose="020B0502040204020203" pitchFamily="34" charset="0"/>
              </a:rPr>
              <a:t>Ergriffene und geplante Maßnahmen</a:t>
            </a:r>
          </a:p>
          <a:p>
            <a:pPr marL="285750" indent="-285750">
              <a:spcBef>
                <a:spcPts val="300"/>
              </a:spcBef>
              <a:buFont typeface="Courier New" panose="02070309020205020404" pitchFamily="49" charset="0"/>
              <a:buChar char="o"/>
            </a:pPr>
            <a:r>
              <a:rPr lang="de-DE" sz="1600" dirty="0">
                <a:cs typeface="Segoe UI" panose="020B0502040204020203" pitchFamily="34" charset="0"/>
              </a:rPr>
              <a:t>Erwartete Ergebnisse</a:t>
            </a:r>
          </a:p>
          <a:p>
            <a:pPr marL="285750" indent="-285750">
              <a:spcBef>
                <a:spcPts val="300"/>
              </a:spcBef>
              <a:buFont typeface="Courier New" panose="02070309020205020404" pitchFamily="49" charset="0"/>
              <a:buChar char="o"/>
            </a:pPr>
            <a:r>
              <a:rPr lang="de-DE" sz="1600" dirty="0">
                <a:cs typeface="Segoe UI" panose="020B0502040204020203" pitchFamily="34" charset="0"/>
              </a:rPr>
              <a:t>Umfang und Zeithorizonte</a:t>
            </a:r>
          </a:p>
        </p:txBody>
      </p:sp>
      <p:sp>
        <p:nvSpPr>
          <p:cNvPr id="25" name="Google Shape;690;p96">
            <a:extLst>
              <a:ext uri="{FF2B5EF4-FFF2-40B4-BE49-F238E27FC236}">
                <a16:creationId xmlns:a16="http://schemas.microsoft.com/office/drawing/2014/main" id="{58AF8791-7DF5-4EBC-A313-6C7FADB94EFF}"/>
              </a:ext>
            </a:extLst>
          </p:cNvPr>
          <p:cNvSpPr txBox="1">
            <a:spLocks/>
          </p:cNvSpPr>
          <p:nvPr/>
        </p:nvSpPr>
        <p:spPr>
          <a:xfrm>
            <a:off x="1474372" y="3954079"/>
            <a:ext cx="4341217" cy="1409051"/>
          </a:xfrm>
          <a:prstGeom prst="rect">
            <a:avLst/>
          </a:prstGeom>
        </p:spPr>
        <p:txBody>
          <a:bodyPr spcFirstLastPara="1" wrap="square" lIns="121900" tIns="121900" rIns="121900" bIns="121900" anchor="t" anchorCtr="0">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spcBef>
                <a:spcPts val="0"/>
              </a:spcBef>
              <a:spcAft>
                <a:spcPts val="600"/>
              </a:spcAft>
              <a:buNone/>
            </a:pPr>
            <a:r>
              <a:rPr lang="de-DE" sz="2000" b="1" dirty="0">
                <a:latin typeface="Segoe UI" panose="020B0502040204020203" pitchFamily="34" charset="0"/>
                <a:cs typeface="Segoe UI" panose="020B0502040204020203" pitchFamily="34" charset="0"/>
                <a:sym typeface="Wingdings" panose="05000000000000000000" pitchFamily="2" charset="2"/>
              </a:rPr>
              <a:t>Parameter</a:t>
            </a:r>
          </a:p>
          <a:p>
            <a:pPr marL="285750" indent="-285750">
              <a:spcBef>
                <a:spcPts val="300"/>
              </a:spcBef>
              <a:buFont typeface="Courier New" panose="02070309020205020404" pitchFamily="49" charset="0"/>
              <a:buChar char="o"/>
            </a:pPr>
            <a:r>
              <a:rPr lang="de-DE" sz="1600" dirty="0">
                <a:cs typeface="Segoe UI" panose="020B0502040204020203" pitchFamily="34" charset="0"/>
              </a:rPr>
              <a:t>Bewertung der Leistung und Wirksamkeit</a:t>
            </a:r>
          </a:p>
          <a:p>
            <a:pPr marL="285750" indent="-285750">
              <a:spcBef>
                <a:spcPts val="300"/>
              </a:spcBef>
              <a:buFont typeface="Courier New" panose="02070309020205020404" pitchFamily="49" charset="0"/>
              <a:buChar char="o"/>
            </a:pPr>
            <a:r>
              <a:rPr lang="de-DE" sz="1600" dirty="0">
                <a:cs typeface="Segoe UI" panose="020B0502040204020203" pitchFamily="34" charset="0"/>
              </a:rPr>
              <a:t>Methoden, Annahmen und Grenzen</a:t>
            </a:r>
          </a:p>
          <a:p>
            <a:pPr marL="285750" indent="-285750">
              <a:spcBef>
                <a:spcPts val="300"/>
              </a:spcBef>
              <a:buFont typeface="Courier New" panose="02070309020205020404" pitchFamily="49" charset="0"/>
              <a:buChar char="o"/>
            </a:pPr>
            <a:r>
              <a:rPr lang="de-DE" sz="1600" dirty="0">
                <a:cs typeface="Segoe UI" panose="020B0502040204020203" pitchFamily="34" charset="0"/>
              </a:rPr>
              <a:t>Klare namentliche Kennzeichnung </a:t>
            </a:r>
          </a:p>
        </p:txBody>
      </p:sp>
      <p:sp>
        <p:nvSpPr>
          <p:cNvPr id="26" name="Textfeld 25">
            <a:extLst>
              <a:ext uri="{FF2B5EF4-FFF2-40B4-BE49-F238E27FC236}">
                <a16:creationId xmlns:a16="http://schemas.microsoft.com/office/drawing/2014/main" id="{15A77651-C153-4DA6-9F24-B8D3E5E470C8}"/>
              </a:ext>
            </a:extLst>
          </p:cNvPr>
          <p:cNvSpPr txBox="1"/>
          <p:nvPr/>
        </p:nvSpPr>
        <p:spPr>
          <a:xfrm>
            <a:off x="7912421" y="6159500"/>
            <a:ext cx="3634778" cy="246221"/>
          </a:xfrm>
          <a:prstGeom prst="rect">
            <a:avLst/>
          </a:prstGeom>
          <a:noFill/>
        </p:spPr>
        <p:txBody>
          <a:bodyPr wrap="square" rtlCol="0">
            <a:spAutoFit/>
          </a:bodyPr>
          <a:lstStyle/>
          <a:p>
            <a:pPr algn="r"/>
            <a:r>
              <a:rPr lang="de-DE" sz="1000" dirty="0">
                <a:latin typeface="Segoe UI" panose="020B0502040204020203" pitchFamily="34" charset="0"/>
                <a:cs typeface="Segoe UI" panose="020B0502040204020203" pitchFamily="34" charset="0"/>
              </a:rPr>
              <a:t>EFRAG 2022</a:t>
            </a:r>
          </a:p>
        </p:txBody>
      </p:sp>
      <p:sp>
        <p:nvSpPr>
          <p:cNvPr id="27" name="Rechteck 26">
            <a:extLst>
              <a:ext uri="{FF2B5EF4-FFF2-40B4-BE49-F238E27FC236}">
                <a16:creationId xmlns:a16="http://schemas.microsoft.com/office/drawing/2014/main" id="{FEAC6E29-3C1A-4B71-9F13-829490A4243F}"/>
              </a:ext>
            </a:extLst>
          </p:cNvPr>
          <p:cNvSpPr/>
          <p:nvPr/>
        </p:nvSpPr>
        <p:spPr>
          <a:xfrm>
            <a:off x="5989138" y="3603326"/>
            <a:ext cx="5508000" cy="238604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28" name="Gruppieren 27">
            <a:extLst>
              <a:ext uri="{FF2B5EF4-FFF2-40B4-BE49-F238E27FC236}">
                <a16:creationId xmlns:a16="http://schemas.microsoft.com/office/drawing/2014/main" id="{12D94101-BDC1-4750-ADD8-BCC13E0DD09D}"/>
              </a:ext>
            </a:extLst>
          </p:cNvPr>
          <p:cNvGrpSpPr/>
          <p:nvPr/>
        </p:nvGrpSpPr>
        <p:grpSpPr>
          <a:xfrm>
            <a:off x="6252669" y="4084014"/>
            <a:ext cx="612000" cy="612000"/>
            <a:chOff x="397662" y="5270961"/>
            <a:chExt cx="612000" cy="612000"/>
          </a:xfrm>
        </p:grpSpPr>
        <p:sp>
          <p:nvSpPr>
            <p:cNvPr id="29" name="Ellipse 28">
              <a:extLst>
                <a:ext uri="{FF2B5EF4-FFF2-40B4-BE49-F238E27FC236}">
                  <a16:creationId xmlns:a16="http://schemas.microsoft.com/office/drawing/2014/main" id="{A8C81A5A-E042-4F11-B364-D91F28792F0B}"/>
                </a:ext>
              </a:extLst>
            </p:cNvPr>
            <p:cNvSpPr/>
            <p:nvPr/>
          </p:nvSpPr>
          <p:spPr>
            <a:xfrm>
              <a:off x="397662" y="5270961"/>
              <a:ext cx="612000" cy="612000"/>
            </a:xfrm>
            <a:prstGeom prst="ellipse">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30" name="Grafik 29" descr="Statistik">
              <a:extLst>
                <a:ext uri="{FF2B5EF4-FFF2-40B4-BE49-F238E27FC236}">
                  <a16:creationId xmlns:a16="http://schemas.microsoft.com/office/drawing/2014/main" id="{3604112D-CBA2-466F-BA38-2902CB1A51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1487" y="5416011"/>
              <a:ext cx="360000" cy="360000"/>
            </a:xfrm>
            <a:prstGeom prst="rect">
              <a:avLst/>
            </a:prstGeom>
          </p:spPr>
        </p:pic>
      </p:grpSp>
      <p:sp>
        <p:nvSpPr>
          <p:cNvPr id="31" name="Google Shape;690;p96">
            <a:extLst>
              <a:ext uri="{FF2B5EF4-FFF2-40B4-BE49-F238E27FC236}">
                <a16:creationId xmlns:a16="http://schemas.microsoft.com/office/drawing/2014/main" id="{58DE51B1-6638-4FA0-9BC0-893D7CF03484}"/>
              </a:ext>
            </a:extLst>
          </p:cNvPr>
          <p:cNvSpPr txBox="1">
            <a:spLocks/>
          </p:cNvSpPr>
          <p:nvPr/>
        </p:nvSpPr>
        <p:spPr>
          <a:xfrm>
            <a:off x="7048477" y="3994764"/>
            <a:ext cx="4232022" cy="1359597"/>
          </a:xfrm>
          <a:prstGeom prst="rect">
            <a:avLst/>
          </a:prstGeom>
        </p:spPr>
        <p:txBody>
          <a:bodyPr spcFirstLastPara="1" wrap="square" lIns="121900" tIns="121900" rIns="121900" bIns="121900" anchor="t" anchorCtr="0">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spcBef>
                <a:spcPts val="0"/>
              </a:spcBef>
              <a:spcAft>
                <a:spcPts val="600"/>
              </a:spcAft>
              <a:buNone/>
            </a:pPr>
            <a:r>
              <a:rPr lang="de-DE" sz="2000" b="1" dirty="0">
                <a:latin typeface="Segoe UI" panose="020B0502040204020203" pitchFamily="34" charset="0"/>
                <a:cs typeface="Segoe UI" panose="020B0502040204020203" pitchFamily="34" charset="0"/>
                <a:sym typeface="Wingdings" panose="05000000000000000000" pitchFamily="2" charset="2"/>
              </a:rPr>
              <a:t>Ziele </a:t>
            </a:r>
          </a:p>
          <a:p>
            <a:pPr marL="285750" indent="-285750">
              <a:spcBef>
                <a:spcPts val="300"/>
              </a:spcBef>
              <a:buFont typeface="Courier New" panose="02070309020205020404" pitchFamily="49" charset="0"/>
              <a:buChar char="o"/>
            </a:pPr>
            <a:r>
              <a:rPr lang="de-DE" sz="1600" dirty="0">
                <a:cs typeface="Segoe UI" panose="020B0502040204020203" pitchFamily="34" charset="0"/>
              </a:rPr>
              <a:t>Fortschrittsbewertung und Etappenziele</a:t>
            </a:r>
          </a:p>
          <a:p>
            <a:pPr marL="285750" indent="-285750">
              <a:spcBef>
                <a:spcPts val="300"/>
              </a:spcBef>
              <a:buFont typeface="Courier New" panose="02070309020205020404" pitchFamily="49" charset="0"/>
              <a:buChar char="o"/>
            </a:pPr>
            <a:r>
              <a:rPr lang="de-DE" sz="1600" dirty="0">
                <a:cs typeface="Segoe UI" panose="020B0502040204020203" pitchFamily="34" charset="0"/>
              </a:rPr>
              <a:t>Basisjahr, Zielniveau, Geltungsbereich</a:t>
            </a:r>
          </a:p>
          <a:p>
            <a:pPr marL="285750" indent="-285750">
              <a:spcBef>
                <a:spcPts val="300"/>
              </a:spcBef>
              <a:buFont typeface="Courier New" panose="02070309020205020404" pitchFamily="49" charset="0"/>
              <a:buChar char="o"/>
            </a:pPr>
            <a:r>
              <a:rPr lang="de-DE" sz="1600" dirty="0">
                <a:cs typeface="Segoe UI" panose="020B0502040204020203" pitchFamily="34" charset="0"/>
              </a:rPr>
              <a:t>Grundlegende Methoden und Annahmen </a:t>
            </a:r>
          </a:p>
        </p:txBody>
      </p:sp>
      <p:sp>
        <p:nvSpPr>
          <p:cNvPr id="32" name="Foliennummernplatzhalter 3">
            <a:extLst>
              <a:ext uri="{FF2B5EF4-FFF2-40B4-BE49-F238E27FC236}">
                <a16:creationId xmlns:a16="http://schemas.microsoft.com/office/drawing/2014/main" id="{98893627-D8A2-4DA3-BD5B-AF77C9002C0D}"/>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25</a:t>
            </a:fld>
            <a:endParaRPr lang="de-DE" sz="1000" dirty="0">
              <a:solidFill>
                <a:schemeClr val="tx1"/>
              </a:solidFill>
            </a:endParaRPr>
          </a:p>
        </p:txBody>
      </p:sp>
    </p:spTree>
    <p:extLst>
      <p:ext uri="{BB962C8B-B14F-4D97-AF65-F5344CB8AC3E}">
        <p14:creationId xmlns:p14="http://schemas.microsoft.com/office/powerpoint/2010/main" val="215917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4BCEA466-64E0-46AD-B034-20D2C3FCCBF2}"/>
              </a:ext>
            </a:extLst>
          </p:cNvPr>
          <p:cNvSpPr/>
          <p:nvPr/>
        </p:nvSpPr>
        <p:spPr>
          <a:xfrm>
            <a:off x="374598" y="3603327"/>
            <a:ext cx="5508000" cy="238604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00"/>
          </a:p>
        </p:txBody>
      </p:sp>
      <p:sp>
        <p:nvSpPr>
          <p:cNvPr id="2" name="Rechteck 1">
            <a:extLst>
              <a:ext uri="{FF2B5EF4-FFF2-40B4-BE49-F238E27FC236}">
                <a16:creationId xmlns:a16="http://schemas.microsoft.com/office/drawing/2014/main" id="{7AEDBE68-1794-43A8-90DB-D7E6BE89DD2D}"/>
              </a:ext>
            </a:extLst>
          </p:cNvPr>
          <p:cNvSpPr/>
          <p:nvPr/>
        </p:nvSpPr>
        <p:spPr>
          <a:xfrm>
            <a:off x="5989138" y="1138123"/>
            <a:ext cx="5508000" cy="238604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00"/>
          </a:p>
        </p:txBody>
      </p:sp>
      <p:sp>
        <p:nvSpPr>
          <p:cNvPr id="20" name="Rechteck 19">
            <a:extLst>
              <a:ext uri="{FF2B5EF4-FFF2-40B4-BE49-F238E27FC236}">
                <a16:creationId xmlns:a16="http://schemas.microsoft.com/office/drawing/2014/main" id="{8CE96E4F-4996-4647-B254-6F24CE5F5D3B}"/>
              </a:ext>
            </a:extLst>
          </p:cNvPr>
          <p:cNvSpPr/>
          <p:nvPr/>
        </p:nvSpPr>
        <p:spPr>
          <a:xfrm>
            <a:off x="374598" y="1138124"/>
            <a:ext cx="5508000" cy="238604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sp>
        <p:nvSpPr>
          <p:cNvPr id="4" name="Titel 1">
            <a:extLst>
              <a:ext uri="{FF2B5EF4-FFF2-40B4-BE49-F238E27FC236}">
                <a16:creationId xmlns:a16="http://schemas.microsoft.com/office/drawing/2014/main" id="{F4977345-F4A4-4802-A2D8-692D9E922FC5}"/>
              </a:ext>
            </a:extLst>
          </p:cNvPr>
          <p:cNvSpPr txBox="1">
            <a:spLocks/>
          </p:cNvSpPr>
          <p:nvPr/>
        </p:nvSpPr>
        <p:spPr>
          <a:xfrm>
            <a:off x="0" y="-1"/>
            <a:ext cx="12192000" cy="900000"/>
          </a:xfrm>
          <a:prstGeom prst="rect">
            <a:avLst/>
          </a:prstGeom>
          <a:noFill/>
        </p:spPr>
        <p:txBody>
          <a:bodyPr vert="horz" lIns="91440" tIns="45720" rIns="91440" bIns="45720" rtlCol="0" anchor="ctr">
            <a:noAutofit/>
          </a:bodyPr>
          <a:lstStyle>
            <a:defPPr>
              <a:defRPr lang="de-DE"/>
            </a:defPPr>
            <a:lvl1pPr indent="361950">
              <a:spcBef>
                <a:spcPct val="0"/>
              </a:spcBef>
              <a:buNone/>
              <a:defRPr sz="2800" cap="small">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indent="270000">
              <a:lnSpc>
                <a:spcPct val="90000"/>
              </a:lnSpc>
            </a:pPr>
            <a:r>
              <a:rPr lang="de-DE" b="1" cap="none" dirty="0">
                <a:solidFill>
                  <a:schemeClr val="accent5"/>
                </a:solidFill>
                <a:latin typeface="Segoe UI" panose="020B0502040204020203" pitchFamily="34" charset="0"/>
                <a:cs typeface="Segoe UI" panose="020B0502040204020203" pitchFamily="34" charset="0"/>
              </a:rPr>
              <a:t>Management-Ansatz zu ESRS E1: Klimaschutz</a:t>
            </a:r>
          </a:p>
        </p:txBody>
      </p:sp>
      <p:sp>
        <p:nvSpPr>
          <p:cNvPr id="24" name="Google Shape;690;p96">
            <a:extLst>
              <a:ext uri="{FF2B5EF4-FFF2-40B4-BE49-F238E27FC236}">
                <a16:creationId xmlns:a16="http://schemas.microsoft.com/office/drawing/2014/main" id="{5B02DFB4-8BE2-42E1-AB7D-7BE22923D1C0}"/>
              </a:ext>
            </a:extLst>
          </p:cNvPr>
          <p:cNvSpPr txBox="1">
            <a:spLocks/>
          </p:cNvSpPr>
          <p:nvPr/>
        </p:nvSpPr>
        <p:spPr>
          <a:xfrm>
            <a:off x="1433936" y="1504089"/>
            <a:ext cx="4385553" cy="2176576"/>
          </a:xfrm>
          <a:prstGeom prst="rect">
            <a:avLst/>
          </a:prstGeom>
        </p:spPr>
        <p:txBody>
          <a:bodyPr spcFirstLastPara="1" wrap="square" lIns="121900" tIns="121900" rIns="121900" bIns="121900" anchor="t" anchorCtr="0">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spcBef>
                <a:spcPts val="0"/>
              </a:spcBef>
              <a:spcAft>
                <a:spcPts val="600"/>
              </a:spcAft>
              <a:buNone/>
            </a:pPr>
            <a:r>
              <a:rPr lang="de-DE" sz="2000" b="1" dirty="0">
                <a:latin typeface="Segoe UI" panose="020B0502040204020203" pitchFamily="34" charset="0"/>
                <a:cs typeface="Segoe UI" panose="020B0502040204020203" pitchFamily="34" charset="0"/>
              </a:rPr>
              <a:t>Strategien</a:t>
            </a:r>
            <a:endParaRPr lang="de-DE" sz="2000" b="1" dirty="0">
              <a:latin typeface="Segoe UI" panose="020B0502040204020203" pitchFamily="34" charset="0"/>
              <a:cs typeface="Segoe UI" panose="020B0502040204020203" pitchFamily="34" charset="0"/>
              <a:sym typeface="Wingdings" panose="05000000000000000000" pitchFamily="2" charset="2"/>
            </a:endParaRPr>
          </a:p>
          <a:p>
            <a:pPr marL="285750" indent="-285750">
              <a:spcBef>
                <a:spcPts val="300"/>
              </a:spcBef>
              <a:buFont typeface="Courier New" panose="02070309020205020404" pitchFamily="49" charset="0"/>
              <a:buChar char="o"/>
            </a:pPr>
            <a:r>
              <a:rPr lang="de-DE" sz="1600" dirty="0">
                <a:cs typeface="Segoe UI" panose="020B0502040204020203" pitchFamily="34" charset="0"/>
              </a:rPr>
              <a:t>Übergangsplan</a:t>
            </a:r>
          </a:p>
          <a:p>
            <a:pPr marL="285750" indent="-285750">
              <a:spcBef>
                <a:spcPts val="300"/>
              </a:spcBef>
              <a:buFont typeface="Courier New" panose="02070309020205020404" pitchFamily="49" charset="0"/>
              <a:buChar char="o"/>
            </a:pPr>
            <a:r>
              <a:rPr lang="de-DE" sz="1600" dirty="0">
                <a:cs typeface="Segoe UI" panose="020B0502040204020203" pitchFamily="34" charset="0"/>
              </a:rPr>
              <a:t>THG-Emissionen</a:t>
            </a:r>
          </a:p>
          <a:p>
            <a:pPr marL="285750" indent="-285750">
              <a:spcBef>
                <a:spcPts val="300"/>
              </a:spcBef>
              <a:buFont typeface="Courier New" panose="02070309020205020404" pitchFamily="49" charset="0"/>
              <a:buChar char="o"/>
            </a:pPr>
            <a:r>
              <a:rPr lang="de-DE" sz="1600" dirty="0">
                <a:cs typeface="Segoe UI" panose="020B0502040204020203" pitchFamily="34" charset="0"/>
              </a:rPr>
              <a:t>Physische und Übergangsrisiken</a:t>
            </a:r>
          </a:p>
        </p:txBody>
      </p:sp>
      <p:grpSp>
        <p:nvGrpSpPr>
          <p:cNvPr id="6" name="Gruppieren 5">
            <a:extLst>
              <a:ext uri="{FF2B5EF4-FFF2-40B4-BE49-F238E27FC236}">
                <a16:creationId xmlns:a16="http://schemas.microsoft.com/office/drawing/2014/main" id="{CE1584B4-2530-4789-B01E-5C471FDDBF9C}"/>
              </a:ext>
            </a:extLst>
          </p:cNvPr>
          <p:cNvGrpSpPr/>
          <p:nvPr/>
        </p:nvGrpSpPr>
        <p:grpSpPr>
          <a:xfrm>
            <a:off x="638129" y="1597423"/>
            <a:ext cx="612000" cy="612000"/>
            <a:chOff x="543833" y="1259547"/>
            <a:chExt cx="612000" cy="612000"/>
          </a:xfrm>
        </p:grpSpPr>
        <p:sp>
          <p:nvSpPr>
            <p:cNvPr id="12" name="Ellipse 11">
              <a:extLst>
                <a:ext uri="{FF2B5EF4-FFF2-40B4-BE49-F238E27FC236}">
                  <a16:creationId xmlns:a16="http://schemas.microsoft.com/office/drawing/2014/main" id="{87645E30-31FF-4204-99B9-B15889F75AD6}"/>
                </a:ext>
              </a:extLst>
            </p:cNvPr>
            <p:cNvSpPr/>
            <p:nvPr/>
          </p:nvSpPr>
          <p:spPr>
            <a:xfrm>
              <a:off x="543833" y="1259547"/>
              <a:ext cx="612000" cy="612000"/>
            </a:xfrm>
            <a:prstGeom prst="ellipse">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3" name="Grafik 2" descr="Dokument">
              <a:extLst>
                <a:ext uri="{FF2B5EF4-FFF2-40B4-BE49-F238E27FC236}">
                  <a16:creationId xmlns:a16="http://schemas.microsoft.com/office/drawing/2014/main" id="{693CD155-FE61-4E97-A633-735A144414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988" y="1376245"/>
              <a:ext cx="360000" cy="360000"/>
            </a:xfrm>
            <a:prstGeom prst="rect">
              <a:avLst/>
            </a:prstGeom>
          </p:spPr>
        </p:pic>
      </p:grpSp>
      <p:grpSp>
        <p:nvGrpSpPr>
          <p:cNvPr id="18" name="Gruppieren 17">
            <a:extLst>
              <a:ext uri="{FF2B5EF4-FFF2-40B4-BE49-F238E27FC236}">
                <a16:creationId xmlns:a16="http://schemas.microsoft.com/office/drawing/2014/main" id="{F930B055-1CEB-4BDE-ACB6-225CA295BD11}"/>
              </a:ext>
            </a:extLst>
          </p:cNvPr>
          <p:cNvGrpSpPr/>
          <p:nvPr/>
        </p:nvGrpSpPr>
        <p:grpSpPr>
          <a:xfrm>
            <a:off x="6202431" y="1604171"/>
            <a:ext cx="612000" cy="612000"/>
            <a:chOff x="397662" y="2981023"/>
            <a:chExt cx="612000" cy="612000"/>
          </a:xfrm>
        </p:grpSpPr>
        <p:sp>
          <p:nvSpPr>
            <p:cNvPr id="14" name="Ellipse 13">
              <a:extLst>
                <a:ext uri="{FF2B5EF4-FFF2-40B4-BE49-F238E27FC236}">
                  <a16:creationId xmlns:a16="http://schemas.microsoft.com/office/drawing/2014/main" id="{6D933766-3C1F-4242-82E7-47906BDA3FFB}"/>
                </a:ext>
              </a:extLst>
            </p:cNvPr>
            <p:cNvSpPr/>
            <p:nvPr/>
          </p:nvSpPr>
          <p:spPr>
            <a:xfrm>
              <a:off x="397662" y="2981023"/>
              <a:ext cx="612000" cy="612000"/>
            </a:xfrm>
            <a:prstGeom prst="ellipse">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00"/>
            </a:p>
          </p:txBody>
        </p:sp>
        <p:pic>
          <p:nvPicPr>
            <p:cNvPr id="7" name="Grafik 6" descr="Schlägel und Eisen">
              <a:extLst>
                <a:ext uri="{FF2B5EF4-FFF2-40B4-BE49-F238E27FC236}">
                  <a16:creationId xmlns:a16="http://schemas.microsoft.com/office/drawing/2014/main" id="{B0DC0590-5031-4C90-A9C9-E83F58B3D8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1012" y="3107023"/>
              <a:ext cx="360000" cy="360000"/>
            </a:xfrm>
            <a:prstGeom prst="rect">
              <a:avLst/>
            </a:prstGeom>
          </p:spPr>
        </p:pic>
      </p:grpSp>
      <p:grpSp>
        <p:nvGrpSpPr>
          <p:cNvPr id="17" name="Gruppieren 16">
            <a:extLst>
              <a:ext uri="{FF2B5EF4-FFF2-40B4-BE49-F238E27FC236}">
                <a16:creationId xmlns:a16="http://schemas.microsoft.com/office/drawing/2014/main" id="{B1425B67-978F-463F-B389-BE296F11DE16}"/>
              </a:ext>
            </a:extLst>
          </p:cNvPr>
          <p:cNvGrpSpPr/>
          <p:nvPr/>
        </p:nvGrpSpPr>
        <p:grpSpPr>
          <a:xfrm>
            <a:off x="587975" y="3987589"/>
            <a:ext cx="612000" cy="612000"/>
            <a:chOff x="397662" y="3831148"/>
            <a:chExt cx="612000" cy="612000"/>
          </a:xfrm>
        </p:grpSpPr>
        <p:sp>
          <p:nvSpPr>
            <p:cNvPr id="15" name="Ellipse 14">
              <a:extLst>
                <a:ext uri="{FF2B5EF4-FFF2-40B4-BE49-F238E27FC236}">
                  <a16:creationId xmlns:a16="http://schemas.microsoft.com/office/drawing/2014/main" id="{35845255-EEE7-46C7-BFFF-E4C16DEC1D8C}"/>
                </a:ext>
              </a:extLst>
            </p:cNvPr>
            <p:cNvSpPr/>
            <p:nvPr/>
          </p:nvSpPr>
          <p:spPr>
            <a:xfrm>
              <a:off x="397662" y="3831148"/>
              <a:ext cx="612000" cy="612000"/>
            </a:xfrm>
            <a:prstGeom prst="ellipse">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sz="2000"/>
            </a:p>
          </p:txBody>
        </p:sp>
        <p:pic>
          <p:nvPicPr>
            <p:cNvPr id="11" name="Grafik 10" descr="Messgerät">
              <a:extLst>
                <a:ext uri="{FF2B5EF4-FFF2-40B4-BE49-F238E27FC236}">
                  <a16:creationId xmlns:a16="http://schemas.microsoft.com/office/drawing/2014/main" id="{28505685-0C87-4136-BFDA-5E982A9A7BB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1012" y="3908979"/>
              <a:ext cx="360000" cy="360000"/>
            </a:xfrm>
            <a:prstGeom prst="rect">
              <a:avLst/>
            </a:prstGeom>
          </p:spPr>
        </p:pic>
      </p:grpSp>
      <p:sp>
        <p:nvSpPr>
          <p:cNvPr id="22" name="Google Shape;690;p96">
            <a:extLst>
              <a:ext uri="{FF2B5EF4-FFF2-40B4-BE49-F238E27FC236}">
                <a16:creationId xmlns:a16="http://schemas.microsoft.com/office/drawing/2014/main" id="{8E5F4AE1-F5BC-47D7-873F-B4D0E9CBE99E}"/>
              </a:ext>
            </a:extLst>
          </p:cNvPr>
          <p:cNvSpPr txBox="1">
            <a:spLocks/>
          </p:cNvSpPr>
          <p:nvPr/>
        </p:nvSpPr>
        <p:spPr>
          <a:xfrm>
            <a:off x="7088828" y="1597423"/>
            <a:ext cx="4237263" cy="1546982"/>
          </a:xfrm>
          <a:prstGeom prst="rect">
            <a:avLst/>
          </a:prstGeom>
        </p:spPr>
        <p:txBody>
          <a:bodyPr spcFirstLastPara="1" wrap="square" lIns="121900" tIns="121900" rIns="121900" bIns="121900" anchor="t" anchorCtr="0">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spcBef>
                <a:spcPts val="0"/>
              </a:spcBef>
              <a:spcAft>
                <a:spcPts val="600"/>
              </a:spcAft>
              <a:buNone/>
            </a:pPr>
            <a:r>
              <a:rPr lang="de-DE" sz="2000" b="1" dirty="0">
                <a:latin typeface="Segoe UI" panose="020B0502040204020203" pitchFamily="34" charset="0"/>
                <a:cs typeface="Segoe UI" panose="020B0502040204020203" pitchFamily="34" charset="0"/>
              </a:rPr>
              <a:t>Maßnahmen</a:t>
            </a:r>
            <a:endParaRPr lang="de-DE" sz="2000" b="1" dirty="0">
              <a:latin typeface="Segoe UI" panose="020B0502040204020203" pitchFamily="34" charset="0"/>
              <a:cs typeface="Segoe UI" panose="020B0502040204020203" pitchFamily="34" charset="0"/>
              <a:sym typeface="Wingdings" panose="05000000000000000000" pitchFamily="2" charset="2"/>
            </a:endParaRPr>
          </a:p>
          <a:p>
            <a:pPr marL="285750" indent="-285750">
              <a:spcBef>
                <a:spcPts val="300"/>
              </a:spcBef>
              <a:buFont typeface="Courier New" panose="02070309020205020404" pitchFamily="49" charset="0"/>
              <a:buChar char="o"/>
            </a:pPr>
            <a:r>
              <a:rPr lang="de-DE" sz="1600" dirty="0"/>
              <a:t>Energieeffizienz &amp; erneuerbare Energien</a:t>
            </a:r>
          </a:p>
          <a:p>
            <a:pPr marL="285750" indent="-285750">
              <a:spcBef>
                <a:spcPts val="300"/>
              </a:spcBef>
              <a:buFont typeface="Courier New" panose="02070309020205020404" pitchFamily="49" charset="0"/>
              <a:buChar char="o"/>
            </a:pPr>
            <a:r>
              <a:rPr lang="de-DE" sz="1600" dirty="0"/>
              <a:t>Elektrifizierung &amp;  Brennstoffwechsel</a:t>
            </a:r>
          </a:p>
          <a:p>
            <a:pPr marL="285750" indent="-285750">
              <a:spcBef>
                <a:spcPts val="300"/>
              </a:spcBef>
              <a:buFont typeface="Courier New" panose="02070309020205020404" pitchFamily="49" charset="0"/>
              <a:buChar char="o"/>
            </a:pPr>
            <a:r>
              <a:rPr lang="de-DE" sz="1600" dirty="0"/>
              <a:t>Produktänderung</a:t>
            </a:r>
            <a:endParaRPr lang="de-DE" sz="1600" dirty="0">
              <a:cs typeface="Segoe UI" panose="020B0502040204020203" pitchFamily="34" charset="0"/>
            </a:endParaRPr>
          </a:p>
        </p:txBody>
      </p:sp>
      <p:sp>
        <p:nvSpPr>
          <p:cNvPr id="25" name="Google Shape;690;p96">
            <a:extLst>
              <a:ext uri="{FF2B5EF4-FFF2-40B4-BE49-F238E27FC236}">
                <a16:creationId xmlns:a16="http://schemas.microsoft.com/office/drawing/2014/main" id="{58AF8791-7DF5-4EBC-A313-6C7FADB94EFF}"/>
              </a:ext>
            </a:extLst>
          </p:cNvPr>
          <p:cNvSpPr txBox="1">
            <a:spLocks/>
          </p:cNvSpPr>
          <p:nvPr/>
        </p:nvSpPr>
        <p:spPr>
          <a:xfrm>
            <a:off x="1474372" y="3954079"/>
            <a:ext cx="4341217" cy="1409051"/>
          </a:xfrm>
          <a:prstGeom prst="rect">
            <a:avLst/>
          </a:prstGeom>
        </p:spPr>
        <p:txBody>
          <a:bodyPr spcFirstLastPara="1" wrap="square" lIns="121900" tIns="121900" rIns="121900" bIns="121900" anchor="t" anchorCtr="0">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spcBef>
                <a:spcPts val="0"/>
              </a:spcBef>
              <a:spcAft>
                <a:spcPts val="600"/>
              </a:spcAft>
              <a:buNone/>
            </a:pPr>
            <a:r>
              <a:rPr lang="de-DE" sz="2000" b="1" dirty="0">
                <a:latin typeface="Segoe UI" panose="020B0502040204020203" pitchFamily="34" charset="0"/>
                <a:cs typeface="Segoe UI" panose="020B0502040204020203" pitchFamily="34" charset="0"/>
                <a:sym typeface="Wingdings" panose="05000000000000000000" pitchFamily="2" charset="2"/>
              </a:rPr>
              <a:t>Parameter</a:t>
            </a:r>
          </a:p>
          <a:p>
            <a:pPr marL="285750" indent="-285750">
              <a:spcBef>
                <a:spcPts val="300"/>
              </a:spcBef>
              <a:buFont typeface="Courier New" panose="02070309020205020404" pitchFamily="49" charset="0"/>
              <a:buChar char="o"/>
            </a:pPr>
            <a:r>
              <a:rPr lang="de-DE" sz="1600" dirty="0">
                <a:cs typeface="Segoe UI" panose="020B0502040204020203" pitchFamily="34" charset="0"/>
              </a:rPr>
              <a:t>Energieverbrauch und –mix</a:t>
            </a:r>
          </a:p>
          <a:p>
            <a:pPr marL="285750" indent="-285750">
              <a:spcBef>
                <a:spcPts val="300"/>
              </a:spcBef>
              <a:buFont typeface="Courier New" panose="02070309020205020404" pitchFamily="49" charset="0"/>
              <a:buChar char="o"/>
            </a:pPr>
            <a:r>
              <a:rPr lang="de-DE" sz="1600" dirty="0">
                <a:cs typeface="Segoe UI" panose="020B0502040204020203" pitchFamily="34" charset="0"/>
              </a:rPr>
              <a:t>THG-Emissionen</a:t>
            </a:r>
          </a:p>
        </p:txBody>
      </p:sp>
      <p:sp>
        <p:nvSpPr>
          <p:cNvPr id="26" name="Textfeld 25">
            <a:extLst>
              <a:ext uri="{FF2B5EF4-FFF2-40B4-BE49-F238E27FC236}">
                <a16:creationId xmlns:a16="http://schemas.microsoft.com/office/drawing/2014/main" id="{15A77651-C153-4DA6-9F24-B8D3E5E470C8}"/>
              </a:ext>
            </a:extLst>
          </p:cNvPr>
          <p:cNvSpPr txBox="1"/>
          <p:nvPr/>
        </p:nvSpPr>
        <p:spPr>
          <a:xfrm>
            <a:off x="7912421" y="6159500"/>
            <a:ext cx="3634778" cy="246221"/>
          </a:xfrm>
          <a:prstGeom prst="rect">
            <a:avLst/>
          </a:prstGeom>
          <a:noFill/>
        </p:spPr>
        <p:txBody>
          <a:bodyPr wrap="square" rtlCol="0">
            <a:spAutoFit/>
          </a:bodyPr>
          <a:lstStyle/>
          <a:p>
            <a:pPr algn="r"/>
            <a:r>
              <a:rPr lang="de-DE" sz="1000" dirty="0">
                <a:latin typeface="Segoe UI" panose="020B0502040204020203" pitchFamily="34" charset="0"/>
                <a:cs typeface="Segoe UI" panose="020B0502040204020203" pitchFamily="34" charset="0"/>
              </a:rPr>
              <a:t>EFRAG 2022</a:t>
            </a:r>
          </a:p>
        </p:txBody>
      </p:sp>
      <p:sp>
        <p:nvSpPr>
          <p:cNvPr id="27" name="Rechteck 26">
            <a:extLst>
              <a:ext uri="{FF2B5EF4-FFF2-40B4-BE49-F238E27FC236}">
                <a16:creationId xmlns:a16="http://schemas.microsoft.com/office/drawing/2014/main" id="{FEAC6E29-3C1A-4B71-9F13-829490A4243F}"/>
              </a:ext>
            </a:extLst>
          </p:cNvPr>
          <p:cNvSpPr/>
          <p:nvPr/>
        </p:nvSpPr>
        <p:spPr>
          <a:xfrm>
            <a:off x="5989138" y="3603326"/>
            <a:ext cx="5508000" cy="238604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grpSp>
        <p:nvGrpSpPr>
          <p:cNvPr id="28" name="Gruppieren 27">
            <a:extLst>
              <a:ext uri="{FF2B5EF4-FFF2-40B4-BE49-F238E27FC236}">
                <a16:creationId xmlns:a16="http://schemas.microsoft.com/office/drawing/2014/main" id="{12D94101-BDC1-4750-ADD8-BCC13E0DD09D}"/>
              </a:ext>
            </a:extLst>
          </p:cNvPr>
          <p:cNvGrpSpPr/>
          <p:nvPr/>
        </p:nvGrpSpPr>
        <p:grpSpPr>
          <a:xfrm>
            <a:off x="6252669" y="4084014"/>
            <a:ext cx="612000" cy="612000"/>
            <a:chOff x="397662" y="5270961"/>
            <a:chExt cx="612000" cy="612000"/>
          </a:xfrm>
        </p:grpSpPr>
        <p:sp>
          <p:nvSpPr>
            <p:cNvPr id="29" name="Ellipse 28">
              <a:extLst>
                <a:ext uri="{FF2B5EF4-FFF2-40B4-BE49-F238E27FC236}">
                  <a16:creationId xmlns:a16="http://schemas.microsoft.com/office/drawing/2014/main" id="{A8C81A5A-E042-4F11-B364-D91F28792F0B}"/>
                </a:ext>
              </a:extLst>
            </p:cNvPr>
            <p:cNvSpPr/>
            <p:nvPr/>
          </p:nvSpPr>
          <p:spPr>
            <a:xfrm>
              <a:off x="397662" y="5270961"/>
              <a:ext cx="612000" cy="612000"/>
            </a:xfrm>
            <a:prstGeom prst="ellipse">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bg-BG"/>
            </a:p>
          </p:txBody>
        </p:sp>
        <p:pic>
          <p:nvPicPr>
            <p:cNvPr id="30" name="Grafik 29" descr="Statistik">
              <a:extLst>
                <a:ext uri="{FF2B5EF4-FFF2-40B4-BE49-F238E27FC236}">
                  <a16:creationId xmlns:a16="http://schemas.microsoft.com/office/drawing/2014/main" id="{3604112D-CBA2-466F-BA38-2902CB1A51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1487" y="5416011"/>
              <a:ext cx="360000" cy="360000"/>
            </a:xfrm>
            <a:prstGeom prst="rect">
              <a:avLst/>
            </a:prstGeom>
          </p:spPr>
        </p:pic>
      </p:grpSp>
      <p:sp>
        <p:nvSpPr>
          <p:cNvPr id="31" name="Google Shape;690;p96">
            <a:extLst>
              <a:ext uri="{FF2B5EF4-FFF2-40B4-BE49-F238E27FC236}">
                <a16:creationId xmlns:a16="http://schemas.microsoft.com/office/drawing/2014/main" id="{58DE51B1-6638-4FA0-9BC0-893D7CF03484}"/>
              </a:ext>
            </a:extLst>
          </p:cNvPr>
          <p:cNvSpPr txBox="1">
            <a:spLocks/>
          </p:cNvSpPr>
          <p:nvPr/>
        </p:nvSpPr>
        <p:spPr>
          <a:xfrm>
            <a:off x="7048477" y="3994764"/>
            <a:ext cx="4232022" cy="1359597"/>
          </a:xfrm>
          <a:prstGeom prst="rect">
            <a:avLst/>
          </a:prstGeom>
        </p:spPr>
        <p:txBody>
          <a:bodyPr spcFirstLastPara="1" wrap="square" lIns="121900" tIns="121900" rIns="121900" bIns="121900" anchor="t" anchorCtr="0">
            <a:noAutofit/>
          </a:bodyPr>
          <a:lst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a:lstStyle>
          <a:p>
            <a:pPr marL="0" indent="0">
              <a:spcBef>
                <a:spcPts val="0"/>
              </a:spcBef>
              <a:spcAft>
                <a:spcPts val="600"/>
              </a:spcAft>
              <a:buNone/>
            </a:pPr>
            <a:r>
              <a:rPr lang="de-DE" sz="2000" b="1" dirty="0">
                <a:latin typeface="Segoe UI" panose="020B0502040204020203" pitchFamily="34" charset="0"/>
                <a:cs typeface="Segoe UI" panose="020B0502040204020203" pitchFamily="34" charset="0"/>
                <a:sym typeface="Wingdings" panose="05000000000000000000" pitchFamily="2" charset="2"/>
              </a:rPr>
              <a:t>Ziele </a:t>
            </a:r>
          </a:p>
          <a:p>
            <a:pPr marL="285750" indent="-285750">
              <a:spcBef>
                <a:spcPts val="300"/>
              </a:spcBef>
              <a:buFont typeface="Courier New" panose="02070309020205020404" pitchFamily="49" charset="0"/>
              <a:buChar char="o"/>
            </a:pPr>
            <a:r>
              <a:rPr lang="de-DE" sz="1600" dirty="0">
                <a:cs typeface="Segoe UI" panose="020B0502040204020203" pitchFamily="34" charset="0"/>
              </a:rPr>
              <a:t>Emissionsreduktionsziele</a:t>
            </a:r>
          </a:p>
          <a:p>
            <a:pPr marL="285750" indent="-285750">
              <a:spcBef>
                <a:spcPts val="300"/>
              </a:spcBef>
              <a:buFont typeface="Courier New" panose="02070309020205020404" pitchFamily="49" charset="0"/>
              <a:buChar char="o"/>
            </a:pPr>
            <a:r>
              <a:rPr lang="de-DE" sz="1600" dirty="0">
                <a:cs typeface="Segoe UI" panose="020B0502040204020203" pitchFamily="34" charset="0"/>
              </a:rPr>
              <a:t>Energieeffizienzziele</a:t>
            </a:r>
          </a:p>
        </p:txBody>
      </p:sp>
      <p:sp>
        <p:nvSpPr>
          <p:cNvPr id="33" name="Foliennummernplatzhalter 3">
            <a:extLst>
              <a:ext uri="{FF2B5EF4-FFF2-40B4-BE49-F238E27FC236}">
                <a16:creationId xmlns:a16="http://schemas.microsoft.com/office/drawing/2014/main" id="{60F5D8E3-2D14-4DE4-A3B7-F03B7990D81D}"/>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26</a:t>
            </a:fld>
            <a:endParaRPr lang="de-DE" sz="1000" dirty="0">
              <a:solidFill>
                <a:schemeClr val="tx1"/>
              </a:solidFill>
            </a:endParaRPr>
          </a:p>
        </p:txBody>
      </p:sp>
    </p:spTree>
    <p:extLst>
      <p:ext uri="{BB962C8B-B14F-4D97-AF65-F5344CB8AC3E}">
        <p14:creationId xmlns:p14="http://schemas.microsoft.com/office/powerpoint/2010/main" val="166743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E69705E0-40DB-4766-B953-468A259C5C19}"/>
              </a:ext>
            </a:extLst>
          </p:cNvPr>
          <p:cNvSpPr txBox="1">
            <a:spLocks/>
          </p:cNvSpPr>
          <p:nvPr/>
        </p:nvSpPr>
        <p:spPr>
          <a:xfrm>
            <a:off x="21772" y="-1"/>
            <a:ext cx="12170228" cy="90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71463"/>
            <a:r>
              <a:rPr lang="de-DE" sz="2800" b="1" dirty="0">
                <a:solidFill>
                  <a:schemeClr val="accent5"/>
                </a:solidFill>
                <a:latin typeface="Segoe UI" panose="020B0502040204020203" pitchFamily="34" charset="0"/>
                <a:cs typeface="Segoe UI" panose="020B0502040204020203" pitchFamily="34" charset="0"/>
              </a:rPr>
              <a:t>Umsetzungshilfen durch andere Rahmenwerke</a:t>
            </a:r>
          </a:p>
        </p:txBody>
      </p:sp>
      <p:sp>
        <p:nvSpPr>
          <p:cNvPr id="5" name="Foliennummernplatzhalter 3">
            <a:extLst>
              <a:ext uri="{FF2B5EF4-FFF2-40B4-BE49-F238E27FC236}">
                <a16:creationId xmlns:a16="http://schemas.microsoft.com/office/drawing/2014/main" id="{8508D8F3-573A-4656-9624-216FBC8DAB22}"/>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27</a:t>
            </a:fld>
            <a:endParaRPr lang="de-DE" sz="1000" dirty="0">
              <a:solidFill>
                <a:schemeClr val="tx1"/>
              </a:solidFill>
            </a:endParaRPr>
          </a:p>
        </p:txBody>
      </p:sp>
      <p:sp>
        <p:nvSpPr>
          <p:cNvPr id="7" name="Rechteck 6">
            <a:extLst>
              <a:ext uri="{FF2B5EF4-FFF2-40B4-BE49-F238E27FC236}">
                <a16:creationId xmlns:a16="http://schemas.microsoft.com/office/drawing/2014/main" id="{6B534F24-8661-4420-9674-C1278BC7A609}"/>
              </a:ext>
            </a:extLst>
          </p:cNvPr>
          <p:cNvSpPr/>
          <p:nvPr/>
        </p:nvSpPr>
        <p:spPr>
          <a:xfrm>
            <a:off x="352539" y="879489"/>
            <a:ext cx="11273292" cy="3693319"/>
          </a:xfrm>
          <a:prstGeom prst="rect">
            <a:avLst/>
          </a:prstGeom>
        </p:spPr>
        <p:txBody>
          <a:bodyPr wrap="square">
            <a:spAutoFit/>
          </a:bodyPr>
          <a:lstStyle/>
          <a:p>
            <a:pPr marL="342900" indent="-342900">
              <a:buFont typeface="Courier New" panose="02070309020205020404" pitchFamily="49" charset="0"/>
              <a:buChar char="o"/>
            </a:pPr>
            <a:r>
              <a:rPr lang="de-DE" b="1" dirty="0"/>
              <a:t>ISO 50001: Energiemanagementsystem</a:t>
            </a:r>
          </a:p>
          <a:p>
            <a:pPr marL="800100" lvl="1" indent="-342900">
              <a:buFont typeface="Courier New" panose="02070309020205020404" pitchFamily="49" charset="0"/>
              <a:buChar char="o"/>
            </a:pPr>
            <a:r>
              <a:rPr lang="de-DE" b="1" dirty="0"/>
              <a:t>Kontrolle und Optimierung des Energieverbrauchs</a:t>
            </a:r>
          </a:p>
          <a:p>
            <a:pPr marL="800100" lvl="1" indent="-342900">
              <a:buFont typeface="Courier New" panose="02070309020205020404" pitchFamily="49" charset="0"/>
              <a:buChar char="o"/>
            </a:pPr>
            <a:r>
              <a:rPr lang="de-DE" b="1" dirty="0"/>
              <a:t>Verbesserung der Energieeffizienz</a:t>
            </a:r>
            <a:endParaRPr lang="de-DE" dirty="0"/>
          </a:p>
          <a:p>
            <a:pPr marL="800100" lvl="1" indent="-342900">
              <a:buFont typeface="Courier New" panose="02070309020205020404" pitchFamily="49" charset="0"/>
              <a:buChar char="o"/>
            </a:pPr>
            <a:r>
              <a:rPr lang="de-DE" dirty="0"/>
              <a:t>Etablierung von Energiemanagementsystemen</a:t>
            </a:r>
          </a:p>
          <a:p>
            <a:pPr marL="342900" indent="-342900">
              <a:buFont typeface="Courier New" panose="02070309020205020404" pitchFamily="49" charset="0"/>
              <a:buChar char="o"/>
            </a:pPr>
            <a:r>
              <a:rPr lang="de-DE" b="1" dirty="0"/>
              <a:t>ISO 14001: Umweltmanagementsystem</a:t>
            </a:r>
          </a:p>
          <a:p>
            <a:pPr marL="800100" lvl="1" indent="-342900">
              <a:buFont typeface="Courier New" panose="02070309020205020404" pitchFamily="49" charset="0"/>
              <a:buChar char="o"/>
            </a:pPr>
            <a:r>
              <a:rPr lang="de-DE" b="1" dirty="0"/>
              <a:t>Umweltauswirkungen</a:t>
            </a:r>
            <a:r>
              <a:rPr lang="de-DE" dirty="0"/>
              <a:t> </a:t>
            </a:r>
            <a:r>
              <a:rPr lang="de-DE" b="1" dirty="0"/>
              <a:t>proaktiv</a:t>
            </a:r>
            <a:r>
              <a:rPr lang="de-DE" dirty="0"/>
              <a:t> zu </a:t>
            </a:r>
            <a:r>
              <a:rPr lang="de-DE" b="1" dirty="0"/>
              <a:t>managen</a:t>
            </a:r>
            <a:r>
              <a:rPr lang="de-DE" dirty="0"/>
              <a:t> und kontinuierlich zu </a:t>
            </a:r>
            <a:r>
              <a:rPr lang="de-DE" b="1" dirty="0"/>
              <a:t>verbessern</a:t>
            </a:r>
            <a:r>
              <a:rPr lang="de-DE" dirty="0"/>
              <a:t>. Dies kann durch Verringerung von Abfällen, effizienter Nutzung von Ressourcen, Reduzierung von Umweltverschmutzung und so weiter erreicht werden.</a:t>
            </a:r>
          </a:p>
          <a:p>
            <a:r>
              <a:rPr lang="de-DE" b="1" dirty="0"/>
              <a:t>Insgesamt</a:t>
            </a:r>
            <a:r>
              <a:rPr lang="de-DE" dirty="0"/>
              <a:t> zielen ESRS E1, ISO 50001 und ISO 14001 darauf ab, die </a:t>
            </a:r>
            <a:r>
              <a:rPr lang="de-DE" b="1" dirty="0"/>
              <a:t>Nachhaltigkeit und Resilienz</a:t>
            </a:r>
            <a:r>
              <a:rPr lang="de-DE" dirty="0"/>
              <a:t> von Organisationen zu </a:t>
            </a:r>
            <a:r>
              <a:rPr lang="de-DE" b="1" dirty="0"/>
              <a:t>verbessern</a:t>
            </a:r>
            <a:r>
              <a:rPr lang="de-DE" dirty="0"/>
              <a:t>, wobei jeder die Aufmerksamkeit auf unterschiedliche, aber komplementäre Bereiche lenkt. Durch die Betonung eines Managementansatzes für die Implementierung von Veränderungen ermöglicht ESRS E1 eine effektive Verknüpfung mit ISO 50001 und ISO 14001 und somit eine umfassende und integrierte Nachhaltigkeitsstrategie.</a:t>
            </a:r>
          </a:p>
        </p:txBody>
      </p:sp>
    </p:spTree>
    <p:extLst>
      <p:ext uri="{BB962C8B-B14F-4D97-AF65-F5344CB8AC3E}">
        <p14:creationId xmlns:p14="http://schemas.microsoft.com/office/powerpoint/2010/main" val="2665103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E69705E0-40DB-4766-B953-468A259C5C19}"/>
              </a:ext>
            </a:extLst>
          </p:cNvPr>
          <p:cNvSpPr txBox="1">
            <a:spLocks/>
          </p:cNvSpPr>
          <p:nvPr/>
        </p:nvSpPr>
        <p:spPr>
          <a:xfrm>
            <a:off x="21772" y="-1"/>
            <a:ext cx="12170228" cy="90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71463"/>
            <a:r>
              <a:rPr lang="de-DE" sz="2800" b="1" dirty="0">
                <a:solidFill>
                  <a:schemeClr val="accent5"/>
                </a:solidFill>
                <a:latin typeface="Segoe UI" panose="020B0502040204020203" pitchFamily="34" charset="0"/>
                <a:cs typeface="Segoe UI" panose="020B0502040204020203" pitchFamily="34" charset="0"/>
              </a:rPr>
              <a:t>Managementansatz mit Hilfe der ISO-Normen ableiten</a:t>
            </a:r>
          </a:p>
        </p:txBody>
      </p:sp>
      <p:sp>
        <p:nvSpPr>
          <p:cNvPr id="5" name="Foliennummernplatzhalter 3">
            <a:extLst>
              <a:ext uri="{FF2B5EF4-FFF2-40B4-BE49-F238E27FC236}">
                <a16:creationId xmlns:a16="http://schemas.microsoft.com/office/drawing/2014/main" id="{8508D8F3-573A-4656-9624-216FBC8DAB22}"/>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28</a:t>
            </a:fld>
            <a:endParaRPr lang="de-DE" sz="1000" dirty="0">
              <a:solidFill>
                <a:schemeClr val="tx1"/>
              </a:solidFill>
            </a:endParaRPr>
          </a:p>
        </p:txBody>
      </p:sp>
      <p:pic>
        <p:nvPicPr>
          <p:cNvPr id="2" name="Grafik 1">
            <a:extLst>
              <a:ext uri="{FF2B5EF4-FFF2-40B4-BE49-F238E27FC236}">
                <a16:creationId xmlns:a16="http://schemas.microsoft.com/office/drawing/2014/main" id="{F1BC3FC1-C7C7-4147-A429-B0F443795CB8}"/>
              </a:ext>
            </a:extLst>
          </p:cNvPr>
          <p:cNvPicPr>
            <a:picLocks noChangeAspect="1"/>
          </p:cNvPicPr>
          <p:nvPr/>
        </p:nvPicPr>
        <p:blipFill>
          <a:blip r:embed="rId3"/>
          <a:stretch>
            <a:fillRect/>
          </a:stretch>
        </p:blipFill>
        <p:spPr>
          <a:xfrm>
            <a:off x="448100" y="1096871"/>
            <a:ext cx="9296878" cy="2133710"/>
          </a:xfrm>
          <a:prstGeom prst="rect">
            <a:avLst/>
          </a:prstGeom>
        </p:spPr>
      </p:pic>
      <p:pic>
        <p:nvPicPr>
          <p:cNvPr id="3" name="Grafik 2">
            <a:extLst>
              <a:ext uri="{FF2B5EF4-FFF2-40B4-BE49-F238E27FC236}">
                <a16:creationId xmlns:a16="http://schemas.microsoft.com/office/drawing/2014/main" id="{3FF8461C-0BD2-4BC8-9F68-81F7C1558B7D}"/>
              </a:ext>
            </a:extLst>
          </p:cNvPr>
          <p:cNvPicPr>
            <a:picLocks noChangeAspect="1"/>
          </p:cNvPicPr>
          <p:nvPr/>
        </p:nvPicPr>
        <p:blipFill>
          <a:blip r:embed="rId4"/>
          <a:stretch>
            <a:fillRect/>
          </a:stretch>
        </p:blipFill>
        <p:spPr>
          <a:xfrm>
            <a:off x="448100" y="3060319"/>
            <a:ext cx="9169871" cy="3352972"/>
          </a:xfrm>
          <a:prstGeom prst="rect">
            <a:avLst/>
          </a:prstGeom>
        </p:spPr>
      </p:pic>
    </p:spTree>
    <p:extLst>
      <p:ext uri="{BB962C8B-B14F-4D97-AF65-F5344CB8AC3E}">
        <p14:creationId xmlns:p14="http://schemas.microsoft.com/office/powerpoint/2010/main" val="22874433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E69705E0-40DB-4766-B953-468A259C5C19}"/>
              </a:ext>
            </a:extLst>
          </p:cNvPr>
          <p:cNvSpPr txBox="1">
            <a:spLocks/>
          </p:cNvSpPr>
          <p:nvPr/>
        </p:nvSpPr>
        <p:spPr>
          <a:xfrm>
            <a:off x="21772" y="-1"/>
            <a:ext cx="12170228" cy="90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71463"/>
            <a:r>
              <a:rPr lang="de-DE" sz="2800" b="1" dirty="0">
                <a:solidFill>
                  <a:schemeClr val="accent5"/>
                </a:solidFill>
                <a:latin typeface="Segoe UI" panose="020B0502040204020203" pitchFamily="34" charset="0"/>
                <a:cs typeface="Segoe UI" panose="020B0502040204020203" pitchFamily="34" charset="0"/>
              </a:rPr>
              <a:t>Aktuelle Einbettung der EU-Taxonomie in den ESRS </a:t>
            </a:r>
          </a:p>
        </p:txBody>
      </p:sp>
      <p:sp>
        <p:nvSpPr>
          <p:cNvPr id="5" name="Foliennummernplatzhalter 3">
            <a:extLst>
              <a:ext uri="{FF2B5EF4-FFF2-40B4-BE49-F238E27FC236}">
                <a16:creationId xmlns:a16="http://schemas.microsoft.com/office/drawing/2014/main" id="{8508D8F3-573A-4656-9624-216FBC8DAB22}"/>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29</a:t>
            </a:fld>
            <a:endParaRPr lang="de-DE" sz="1000" dirty="0">
              <a:solidFill>
                <a:schemeClr val="tx1"/>
              </a:solidFill>
            </a:endParaRPr>
          </a:p>
        </p:txBody>
      </p:sp>
      <p:sp>
        <p:nvSpPr>
          <p:cNvPr id="2" name="Textfeld 1">
            <a:extLst>
              <a:ext uri="{FF2B5EF4-FFF2-40B4-BE49-F238E27FC236}">
                <a16:creationId xmlns:a16="http://schemas.microsoft.com/office/drawing/2014/main" id="{2679BCB6-0374-4B3B-B0EB-01AF1A08C380}"/>
              </a:ext>
            </a:extLst>
          </p:cNvPr>
          <p:cNvSpPr txBox="1"/>
          <p:nvPr/>
        </p:nvSpPr>
        <p:spPr>
          <a:xfrm>
            <a:off x="340241" y="1190847"/>
            <a:ext cx="10840601" cy="4791055"/>
          </a:xfrm>
          <a:prstGeom prst="rect">
            <a:avLst/>
          </a:prstGeom>
          <a:noFill/>
        </p:spPr>
        <p:txBody>
          <a:bodyPr wrap="square" rtlCol="0">
            <a:spAutoFit/>
          </a:bodyPr>
          <a:lstStyle/>
          <a:p>
            <a:pPr>
              <a:spcAft>
                <a:spcPts val="800"/>
              </a:spcAft>
            </a:pPr>
            <a:r>
              <a:rPr lang="de-DE" b="1" dirty="0"/>
              <a:t>ESRS E1-3: Maßnahmen und Mittel im Zusammenhang mit den Klimastrategien fordert</a:t>
            </a:r>
          </a:p>
          <a:p>
            <a:pPr marL="285750" indent="-285750">
              <a:spcAft>
                <a:spcPts val="800"/>
              </a:spcAft>
              <a:buFont typeface="Courier New" panose="02070309020205020404" pitchFamily="49" charset="0"/>
              <a:buChar char="o"/>
            </a:pPr>
            <a:r>
              <a:rPr lang="de-DE" dirty="0"/>
              <a:t>Verweis zum Jahresabschluss</a:t>
            </a:r>
          </a:p>
          <a:p>
            <a:pPr marL="285750" indent="-285750">
              <a:spcAft>
                <a:spcPts val="800"/>
              </a:spcAft>
              <a:buFont typeface="Courier New" panose="02070309020205020404" pitchFamily="49" charset="0"/>
              <a:buChar char="o"/>
            </a:pPr>
            <a:r>
              <a:rPr lang="de-DE" dirty="0"/>
              <a:t>in Artikel 8 der Taxonomie-Verordnung (EU) 2020/852 geforderten wesentlichen Leistungsindikatoren</a:t>
            </a:r>
          </a:p>
          <a:p>
            <a:pPr marL="285750" indent="-285750">
              <a:spcAft>
                <a:spcPts val="800"/>
              </a:spcAft>
              <a:buFont typeface="Courier New" panose="02070309020205020404" pitchFamily="49" charset="0"/>
              <a:buChar char="o"/>
            </a:pPr>
            <a:r>
              <a:rPr lang="de-DE" dirty="0"/>
              <a:t>in der delegierten Verordnung (EU) 2021/2178 der Kommission vorgeschriebenen Investitionsplan</a:t>
            </a:r>
          </a:p>
          <a:p>
            <a:pPr marL="285750" indent="-285750">
              <a:buFont typeface="Courier New" panose="02070309020205020404" pitchFamily="49" charset="0"/>
              <a:buChar char="o"/>
            </a:pPr>
            <a:endParaRPr lang="de-DE" dirty="0"/>
          </a:p>
          <a:p>
            <a:pPr>
              <a:spcAft>
                <a:spcPts val="800"/>
              </a:spcAft>
            </a:pPr>
            <a:r>
              <a:rPr lang="de-DE" b="1" dirty="0"/>
              <a:t>Leistungsindikatoren:</a:t>
            </a:r>
            <a:endParaRPr lang="de-DE" dirty="0"/>
          </a:p>
          <a:p>
            <a:pPr marL="285750" indent="-285750">
              <a:spcAft>
                <a:spcPts val="800"/>
              </a:spcAft>
              <a:buFont typeface="Courier New" panose="02070309020205020404" pitchFamily="49" charset="0"/>
              <a:buChar char="o"/>
            </a:pPr>
            <a:r>
              <a:rPr lang="de-DE" b="1" dirty="0"/>
              <a:t>Anteil der Umsatzerlöse</a:t>
            </a:r>
            <a:r>
              <a:rPr lang="de-DE" dirty="0"/>
              <a:t>, der mit Produkten/Dienstleistungen erzielt wird, die mit taxonomiekonformen Wirtschaftstätigkeiten aufgenommen werden</a:t>
            </a:r>
          </a:p>
          <a:p>
            <a:pPr marL="285750" indent="-285750">
              <a:spcAft>
                <a:spcPts val="800"/>
              </a:spcAft>
              <a:buFont typeface="Courier New" panose="02070309020205020404" pitchFamily="49" charset="0"/>
              <a:buChar char="o"/>
            </a:pPr>
            <a:r>
              <a:rPr lang="de-DE" b="1" dirty="0"/>
              <a:t>Anteil der Investitionsausgaben (</a:t>
            </a:r>
            <a:r>
              <a:rPr lang="de-DE" b="1" dirty="0" err="1"/>
              <a:t>CapEx</a:t>
            </a:r>
            <a:r>
              <a:rPr lang="de-DE" b="1" dirty="0"/>
              <a:t>) </a:t>
            </a:r>
            <a:r>
              <a:rPr lang="de-DE" dirty="0"/>
              <a:t>im Zusammenhang mit Vermögensgegenständen oder Prozessen, die mit taxonomiekonformen Wirtschaftstätigkeiten verbunden sind</a:t>
            </a:r>
          </a:p>
          <a:p>
            <a:pPr marL="285750" indent="-285750">
              <a:spcAft>
                <a:spcPts val="800"/>
              </a:spcAft>
              <a:buFont typeface="Courier New" panose="02070309020205020404" pitchFamily="49" charset="0"/>
              <a:buChar char="o"/>
            </a:pPr>
            <a:r>
              <a:rPr lang="de-DE" b="1" dirty="0"/>
              <a:t>Anteil der Betriebskosten (</a:t>
            </a:r>
            <a:r>
              <a:rPr lang="de-DE" b="1" dirty="0" err="1"/>
              <a:t>OpEx</a:t>
            </a:r>
            <a:r>
              <a:rPr lang="de-DE" b="1" dirty="0"/>
              <a:t>) </a:t>
            </a:r>
            <a:r>
              <a:rPr lang="de-DE" dirty="0"/>
              <a:t>im Zusammenhang mit Vermögensgegenständen oder Prozessen, die mit taxonomiekonformen Wirtschaftstätigkeiten verbunden sind</a:t>
            </a:r>
          </a:p>
          <a:p>
            <a:endParaRPr lang="de-DE" dirty="0"/>
          </a:p>
          <a:p>
            <a:endParaRPr lang="de-DE" dirty="0"/>
          </a:p>
        </p:txBody>
      </p:sp>
    </p:spTree>
    <p:extLst>
      <p:ext uri="{BB962C8B-B14F-4D97-AF65-F5344CB8AC3E}">
        <p14:creationId xmlns:p14="http://schemas.microsoft.com/office/powerpoint/2010/main" val="3341517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hteck 36">
            <a:extLst>
              <a:ext uri="{FF2B5EF4-FFF2-40B4-BE49-F238E27FC236}">
                <a16:creationId xmlns:a16="http://schemas.microsoft.com/office/drawing/2014/main" id="{BC1D9990-6EA0-41C2-A25B-085C086AD9AE}"/>
              </a:ext>
            </a:extLst>
          </p:cNvPr>
          <p:cNvSpPr/>
          <p:nvPr/>
        </p:nvSpPr>
        <p:spPr>
          <a:xfrm>
            <a:off x="10134" y="0"/>
            <a:ext cx="81000" cy="6876000"/>
          </a:xfrm>
          <a:prstGeom prst="rect">
            <a:avLst/>
          </a:prstGeom>
          <a:solidFill>
            <a:srgbClr val="008096"/>
          </a:solidFill>
          <a:ln w="1270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de-DE" sz="1247" b="0" i="0" u="none" strike="noStrike" kern="0" cap="none" spc="0" normalizeH="0" baseline="0" noProof="0">
              <a:ln>
                <a:noFill/>
              </a:ln>
              <a:solidFill>
                <a:srgbClr val="009A9A"/>
              </a:solidFill>
              <a:effectLst/>
              <a:uLnTx/>
              <a:uFillTx/>
              <a:latin typeface="Calibri" panose="020F0502020204030204"/>
              <a:ea typeface="+mn-ea"/>
              <a:cs typeface="+mn-cs"/>
            </a:endParaRPr>
          </a:p>
        </p:txBody>
      </p:sp>
      <p:sp>
        <p:nvSpPr>
          <p:cNvPr id="44" name="TextBox 8">
            <a:extLst>
              <a:ext uri="{FF2B5EF4-FFF2-40B4-BE49-F238E27FC236}">
                <a16:creationId xmlns:a16="http://schemas.microsoft.com/office/drawing/2014/main" id="{A837CA46-C5AD-4C09-9FB0-CF731BB530ED}"/>
              </a:ext>
            </a:extLst>
          </p:cNvPr>
          <p:cNvSpPr txBox="1"/>
          <p:nvPr/>
        </p:nvSpPr>
        <p:spPr>
          <a:xfrm>
            <a:off x="0" y="197041"/>
            <a:ext cx="12193200" cy="387798"/>
          </a:xfrm>
          <a:prstGeom prst="rect">
            <a:avLst/>
          </a:prstGeom>
        </p:spPr>
        <p:txBody>
          <a:bodyPr lIns="0" tIns="0" rIns="0" bIns="0" rtlCol="0" anchor="ctr">
            <a:spAutoFit/>
          </a:bodyPr>
          <a:lstStyle>
            <a:defPPr>
              <a:defRPr lang="en-US"/>
            </a:defPPr>
            <a:lvl1pPr indent="360363" defTabSz="914400">
              <a:lnSpc>
                <a:spcPct val="90000"/>
              </a:lnSpc>
              <a:spcBef>
                <a:spcPct val="0"/>
              </a:spcBef>
              <a:defRPr sz="3200" b="1">
                <a:solidFill>
                  <a:srgbClr val="008096"/>
                </a:solidFill>
                <a:latin typeface="Segoe UI" panose="020B0502040204020203" pitchFamily="34" charset="0"/>
                <a:ea typeface="+mj-ea"/>
                <a:cs typeface="Segoe UI" panose="020B0502040204020203" pitchFamily="34" charset="0"/>
              </a:defRPr>
            </a:lvl1pPr>
          </a:lstStyle>
          <a:p>
            <a:pPr marL="0" marR="0" lvl="0" indent="360363"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srgbClr val="008096"/>
                </a:solidFill>
                <a:effectLst/>
                <a:uLnTx/>
                <a:uFillTx/>
                <a:latin typeface="Segoe UI" panose="020B0502040204020203" pitchFamily="34" charset="0"/>
                <a:ea typeface="+mj-ea"/>
                <a:cs typeface="Segoe UI" panose="020B0502040204020203" pitchFamily="34" charset="0"/>
              </a:rPr>
              <a:t>Unsere Leistungen</a:t>
            </a:r>
          </a:p>
        </p:txBody>
      </p:sp>
      <p:sp>
        <p:nvSpPr>
          <p:cNvPr id="68" name="Rechteck 67">
            <a:extLst>
              <a:ext uri="{FF2B5EF4-FFF2-40B4-BE49-F238E27FC236}">
                <a16:creationId xmlns:a16="http://schemas.microsoft.com/office/drawing/2014/main" id="{18E416F1-5023-413C-8DC7-5B006D5A0223}"/>
              </a:ext>
            </a:extLst>
          </p:cNvPr>
          <p:cNvSpPr/>
          <p:nvPr/>
        </p:nvSpPr>
        <p:spPr>
          <a:xfrm>
            <a:off x="0" y="0"/>
            <a:ext cx="81000" cy="6876000"/>
          </a:xfrm>
          <a:prstGeom prst="rect">
            <a:avLst/>
          </a:prstGeom>
          <a:solidFill>
            <a:srgbClr val="00809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47" b="0" i="0" u="none" strike="noStrike" kern="0" cap="none" spc="0" normalizeH="0" baseline="0" noProof="0">
              <a:ln>
                <a:noFill/>
              </a:ln>
              <a:solidFill>
                <a:srgbClr val="009A9A"/>
              </a:solidFill>
              <a:effectLst/>
              <a:uLnTx/>
              <a:uFillTx/>
              <a:latin typeface="Calibri" panose="020F0502020204030204"/>
              <a:ea typeface="+mn-ea"/>
              <a:cs typeface="+mn-cs"/>
            </a:endParaRPr>
          </a:p>
        </p:txBody>
      </p:sp>
      <p:sp>
        <p:nvSpPr>
          <p:cNvPr id="27" name="AutoShape 12">
            <a:extLst>
              <a:ext uri="{FF2B5EF4-FFF2-40B4-BE49-F238E27FC236}">
                <a16:creationId xmlns:a16="http://schemas.microsoft.com/office/drawing/2014/main" id="{F993AA6A-1F43-4538-A955-6D0079FE6A75}"/>
              </a:ext>
            </a:extLst>
          </p:cNvPr>
          <p:cNvSpPr/>
          <p:nvPr/>
        </p:nvSpPr>
        <p:spPr>
          <a:xfrm>
            <a:off x="6019651" y="4844569"/>
            <a:ext cx="158203" cy="31641"/>
          </a:xfrm>
          <a:prstGeom prst="rect">
            <a:avLst/>
          </a:prstGeom>
          <a:solidFill>
            <a:srgbClr val="456A96">
              <a:alpha val="24705"/>
            </a:srgbClr>
          </a:solidFill>
        </p:spPr>
      </p:sp>
      <p:sp>
        <p:nvSpPr>
          <p:cNvPr id="29" name="AutoShape 12">
            <a:extLst>
              <a:ext uri="{FF2B5EF4-FFF2-40B4-BE49-F238E27FC236}">
                <a16:creationId xmlns:a16="http://schemas.microsoft.com/office/drawing/2014/main" id="{CE86E403-5B77-4859-89F2-E900694066EC}"/>
              </a:ext>
            </a:extLst>
          </p:cNvPr>
          <p:cNvSpPr/>
          <p:nvPr/>
        </p:nvSpPr>
        <p:spPr>
          <a:xfrm>
            <a:off x="6293608" y="2554481"/>
            <a:ext cx="158203" cy="31641"/>
          </a:xfrm>
          <a:prstGeom prst="rect">
            <a:avLst/>
          </a:prstGeom>
          <a:solidFill>
            <a:srgbClr val="456A96">
              <a:alpha val="24705"/>
            </a:srgbClr>
          </a:solidFill>
        </p:spPr>
      </p:sp>
      <p:sp>
        <p:nvSpPr>
          <p:cNvPr id="30" name="AutoShape 12">
            <a:extLst>
              <a:ext uri="{FF2B5EF4-FFF2-40B4-BE49-F238E27FC236}">
                <a16:creationId xmlns:a16="http://schemas.microsoft.com/office/drawing/2014/main" id="{8B90FCE2-F0DE-42A8-ABBA-00E0EB6B541F}"/>
              </a:ext>
            </a:extLst>
          </p:cNvPr>
          <p:cNvSpPr/>
          <p:nvPr/>
        </p:nvSpPr>
        <p:spPr>
          <a:xfrm>
            <a:off x="6022228" y="3013257"/>
            <a:ext cx="157231" cy="31641"/>
          </a:xfrm>
          <a:prstGeom prst="rect">
            <a:avLst/>
          </a:prstGeom>
          <a:solidFill>
            <a:srgbClr val="456A96">
              <a:alpha val="24705"/>
            </a:srgbClr>
          </a:solidFill>
        </p:spPr>
      </p:sp>
      <p:sp>
        <p:nvSpPr>
          <p:cNvPr id="31" name="AutoShape 12">
            <a:extLst>
              <a:ext uri="{FF2B5EF4-FFF2-40B4-BE49-F238E27FC236}">
                <a16:creationId xmlns:a16="http://schemas.microsoft.com/office/drawing/2014/main" id="{DDEB33C8-95E0-409F-B50C-D505873EF874}"/>
              </a:ext>
            </a:extLst>
          </p:cNvPr>
          <p:cNvSpPr/>
          <p:nvPr/>
        </p:nvSpPr>
        <p:spPr>
          <a:xfrm>
            <a:off x="6279367" y="962443"/>
            <a:ext cx="158203" cy="31641"/>
          </a:xfrm>
          <a:prstGeom prst="rect">
            <a:avLst/>
          </a:prstGeom>
          <a:solidFill>
            <a:srgbClr val="456A96">
              <a:alpha val="24705"/>
            </a:srgbClr>
          </a:solidFill>
        </p:spPr>
      </p:sp>
      <p:sp>
        <p:nvSpPr>
          <p:cNvPr id="32" name="AutoShape 12">
            <a:extLst>
              <a:ext uri="{FF2B5EF4-FFF2-40B4-BE49-F238E27FC236}">
                <a16:creationId xmlns:a16="http://schemas.microsoft.com/office/drawing/2014/main" id="{2579F7CA-2547-45FB-987D-358F954EC287}"/>
              </a:ext>
            </a:extLst>
          </p:cNvPr>
          <p:cNvSpPr/>
          <p:nvPr/>
        </p:nvSpPr>
        <p:spPr>
          <a:xfrm>
            <a:off x="6028085" y="1258116"/>
            <a:ext cx="158203" cy="31641"/>
          </a:xfrm>
          <a:prstGeom prst="rect">
            <a:avLst/>
          </a:prstGeom>
          <a:solidFill>
            <a:srgbClr val="456A96">
              <a:alpha val="24705"/>
            </a:srgbClr>
          </a:solidFill>
        </p:spPr>
      </p:sp>
      <p:sp>
        <p:nvSpPr>
          <p:cNvPr id="33" name="TextBox 25">
            <a:extLst>
              <a:ext uri="{FF2B5EF4-FFF2-40B4-BE49-F238E27FC236}">
                <a16:creationId xmlns:a16="http://schemas.microsoft.com/office/drawing/2014/main" id="{15F06340-7F80-46E8-815C-2CFED0E61169}"/>
              </a:ext>
            </a:extLst>
          </p:cNvPr>
          <p:cNvSpPr txBox="1"/>
          <p:nvPr/>
        </p:nvSpPr>
        <p:spPr>
          <a:xfrm>
            <a:off x="5885257" y="1323185"/>
            <a:ext cx="0" cy="53604"/>
          </a:xfrm>
          <a:prstGeom prst="rect">
            <a:avLst/>
          </a:prstGeom>
        </p:spPr>
        <p:txBody>
          <a:bodyPr wrap="square" lIns="0" tIns="0" rIns="0" bIns="0" rtlCol="0" anchor="t">
            <a:spAutoFit/>
          </a:bodyPr>
          <a:lstStyle/>
          <a:p>
            <a:pPr marL="0" marR="0" lvl="0" indent="0" algn="ctr" defTabSz="857250" rtl="0" eaLnBrk="1" fontAlgn="auto" latinLnBrk="0" hangingPunct="1">
              <a:lnSpc>
                <a:spcPts val="0"/>
              </a:lnSpc>
              <a:spcBef>
                <a:spcPts val="0"/>
              </a:spcBef>
              <a:spcAft>
                <a:spcPts val="0"/>
              </a:spcAft>
              <a:buClrTx/>
              <a:buSzTx/>
              <a:buFontTx/>
              <a:buNone/>
              <a:tabLst/>
              <a:defRPr/>
            </a:pPr>
            <a:endParaRPr kumimoji="0" sz="1583" b="0" i="0" u="none" strike="noStrike" kern="1200" cap="none" spc="0" normalizeH="0" baseline="0" noProof="0" dirty="0">
              <a:ln>
                <a:noFill/>
              </a:ln>
              <a:solidFill>
                <a:srgbClr val="00243A"/>
              </a:solidFill>
              <a:effectLst/>
              <a:uLnTx/>
              <a:uFillTx/>
              <a:latin typeface="Calibri"/>
              <a:ea typeface="+mn-ea"/>
              <a:cs typeface="+mn-cs"/>
            </a:endParaRPr>
          </a:p>
        </p:txBody>
      </p:sp>
      <p:sp>
        <p:nvSpPr>
          <p:cNvPr id="34" name="TextBox 26">
            <a:extLst>
              <a:ext uri="{FF2B5EF4-FFF2-40B4-BE49-F238E27FC236}">
                <a16:creationId xmlns:a16="http://schemas.microsoft.com/office/drawing/2014/main" id="{46C38EEB-69AA-4430-8A08-7AB814187073}"/>
              </a:ext>
            </a:extLst>
          </p:cNvPr>
          <p:cNvSpPr txBox="1"/>
          <p:nvPr/>
        </p:nvSpPr>
        <p:spPr>
          <a:xfrm>
            <a:off x="6519994" y="889191"/>
            <a:ext cx="5535000" cy="1337739"/>
          </a:xfrm>
          <a:prstGeom prst="rect">
            <a:avLst/>
          </a:prstGeom>
        </p:spPr>
        <p:txBody>
          <a:bodyPr wrap="square" lIns="0" tIns="0" rIns="0" bIns="0" rtlCol="0" anchor="t">
            <a:spAutoFit/>
          </a:bodyPr>
          <a:lstStyle/>
          <a:p>
            <a:pPr marL="0" marR="0" lvl="0" indent="0" algn="l" defTabSz="857250" rtl="0" eaLnBrk="1" fontAlgn="auto" latinLnBrk="0" hangingPunct="1">
              <a:lnSpc>
                <a:spcPts val="1541"/>
              </a:lnSpc>
              <a:spcBef>
                <a:spcPct val="0"/>
              </a:spcBef>
              <a:spcAft>
                <a:spcPts val="0"/>
              </a:spcAft>
              <a:buClrTx/>
              <a:buSzTx/>
              <a:buFontTx/>
              <a:buNone/>
              <a:tabLst/>
              <a:defRPr/>
            </a:pPr>
            <a:r>
              <a:rPr kumimoji="0" lang="de-DE" sz="1600"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Roadmap</a:t>
            </a:r>
            <a:r>
              <a:rPr kumimoji="0" lang="de-DE" sz="1313"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 </a:t>
            </a:r>
          </a:p>
          <a:p>
            <a:pPr marL="0" marR="0" lvl="0" indent="0" algn="l" defTabSz="857250" rtl="0" eaLnBrk="1" fontAlgn="auto" latinLnBrk="0" hangingPunct="1">
              <a:lnSpc>
                <a:spcPct val="120000"/>
              </a:lnSpc>
              <a:spcBef>
                <a:spcPct val="0"/>
              </a:spcBef>
              <a:spcAft>
                <a:spcPts val="0"/>
              </a:spcAft>
              <a:buClrTx/>
              <a:buSzTx/>
              <a:buFontTx/>
              <a:buNone/>
              <a:tabLst/>
              <a:defRPr/>
            </a:pP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Im Rahmen von einem </a:t>
            </a:r>
            <a:r>
              <a:rPr kumimoji="0" lang="de-DE" sz="1050" b="1" i="0" u="none" strike="noStrike" kern="1200" cap="none" spc="12"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Impuls-Workshop</a:t>
            </a: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sensibilisieren wir über politisch-gesellschaftliche Entwicklungen und Anforderungen. Anhand dessen definieren wir einen Soll-Zustand, den wir mit den vorhandenen Nachhaltigkeitsleistungen im Unternehmen (Ist-Zustand) abgleichen. Mithilfe von bewährten Werkzeugen und Analysen (z.B. Stakeholder- und Wettbewerberanalyse) erarbeiten wir gemeinsam eine Roadmap mit Empfehlungen für den strategischen Umgang mit ESG-Themen für die nächsten 1 bis 5 Jahre.</a:t>
            </a:r>
          </a:p>
        </p:txBody>
      </p:sp>
      <p:sp>
        <p:nvSpPr>
          <p:cNvPr id="35" name="TextBox 29">
            <a:extLst>
              <a:ext uri="{FF2B5EF4-FFF2-40B4-BE49-F238E27FC236}">
                <a16:creationId xmlns:a16="http://schemas.microsoft.com/office/drawing/2014/main" id="{E61AD8D5-0D6F-4C77-9BD6-67BB9AD723F3}"/>
              </a:ext>
            </a:extLst>
          </p:cNvPr>
          <p:cNvSpPr txBox="1"/>
          <p:nvPr/>
        </p:nvSpPr>
        <p:spPr>
          <a:xfrm>
            <a:off x="6513554" y="4314532"/>
            <a:ext cx="5535000" cy="1715662"/>
          </a:xfrm>
          <a:prstGeom prst="rect">
            <a:avLst/>
          </a:prstGeom>
        </p:spPr>
        <p:txBody>
          <a:bodyPr wrap="square" lIns="0" tIns="0" rIns="0" bIns="0" rtlCol="0" anchor="t">
            <a:spAutoFit/>
          </a:bodyPr>
          <a:lstStyle/>
          <a:p>
            <a:pPr marL="0" marR="0" lvl="0" indent="0" algn="l" defTabSz="857250" rtl="0" eaLnBrk="1" fontAlgn="auto" latinLnBrk="0" hangingPunct="1">
              <a:lnSpc>
                <a:spcPts val="1541"/>
              </a:lnSpc>
              <a:spcBef>
                <a:spcPts val="0"/>
              </a:spcBef>
              <a:spcAft>
                <a:spcPts val="0"/>
              </a:spcAft>
              <a:buClrTx/>
              <a:buSzTx/>
              <a:buFontTx/>
              <a:buNone/>
              <a:tabLst/>
              <a:defRPr/>
            </a:pPr>
            <a:r>
              <a:rPr kumimoji="0" lang="de-DE" sz="1600"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Management</a:t>
            </a:r>
            <a:endParaRPr kumimoji="0" lang="de-DE" sz="1313"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endParaRPr>
          </a:p>
          <a:p>
            <a:pPr marL="0" marR="0" lvl="0" indent="0" algn="l" defTabSz="857250" rtl="0" eaLnBrk="1" fontAlgn="auto" latinLnBrk="0" hangingPunct="1">
              <a:lnSpc>
                <a:spcPct val="120000"/>
              </a:lnSpc>
              <a:spcBef>
                <a:spcPts val="0"/>
              </a:spcBef>
              <a:spcAft>
                <a:spcPts val="0"/>
              </a:spcAft>
              <a:buClrTx/>
              <a:buSzTx/>
              <a:buFontTx/>
              <a:buNone/>
              <a:tabLst/>
              <a:defRPr/>
            </a:pP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Wir helfen Ihnen im Umgang mit Themen wie Lieferanten-Management, der dauerhaften Einbindung von Stakeholdern oder der Begleitung des eigenen Nachhaltigkeitsprozesses. Dazu gehören das inhaltliche Sparring, das regelmäßige Briefing zu wichtigen Entwicklungen, die methodische Anleitung sowie die Unterstützung bei der Etablierung von Strukturen und Prozessen sowie die Auswahl von Software-Lösungen. Für wichtige Themen wie EU-Taxonomie und Klimaschutz haben wir feste Partner, die mit unserem Team eng zusammenarbeiten.</a:t>
            </a:r>
            <a:endParaRPr kumimoji="0" lang="de-DE" sz="1050" b="0" i="0" u="none" strike="noStrike" kern="1200" cap="none" spc="16"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l" defTabSz="857250" rtl="0" eaLnBrk="1" fontAlgn="auto" latinLnBrk="0" hangingPunct="1">
              <a:lnSpc>
                <a:spcPts val="1541"/>
              </a:lnSpc>
              <a:spcBef>
                <a:spcPts val="0"/>
              </a:spcBef>
              <a:spcAft>
                <a:spcPts val="0"/>
              </a:spcAft>
              <a:buClrTx/>
              <a:buSzTx/>
              <a:buFontTx/>
              <a:buNone/>
              <a:tabLst/>
              <a:defRPr/>
            </a:pPr>
            <a:endParaRPr kumimoji="0" lang="de-DE" sz="750" b="0" i="0" u="none" strike="noStrike" kern="1200" cap="none" spc="15" normalizeH="0" baseline="0" noProof="0" dirty="0">
              <a:ln>
                <a:noFill/>
              </a:ln>
              <a:solidFill>
                <a:srgbClr val="FFFFFF">
                  <a:lumMod val="50000"/>
                </a:srgbClr>
              </a:solidFill>
              <a:effectLst/>
              <a:uLnTx/>
              <a:uFillTx/>
              <a:latin typeface="Segoe UI" panose="020B0502040204020203" pitchFamily="34" charset="0"/>
              <a:ea typeface="+mn-ea"/>
              <a:cs typeface="Segoe UI" panose="020B0502040204020203" pitchFamily="34" charset="0"/>
            </a:endParaRPr>
          </a:p>
        </p:txBody>
      </p:sp>
      <p:sp>
        <p:nvSpPr>
          <p:cNvPr id="36" name="TextBox 31">
            <a:extLst>
              <a:ext uri="{FF2B5EF4-FFF2-40B4-BE49-F238E27FC236}">
                <a16:creationId xmlns:a16="http://schemas.microsoft.com/office/drawing/2014/main" id="{AFCC0265-9E13-486D-B2AB-BE33ADB54C9A}"/>
              </a:ext>
            </a:extLst>
          </p:cNvPr>
          <p:cNvSpPr txBox="1"/>
          <p:nvPr/>
        </p:nvSpPr>
        <p:spPr>
          <a:xfrm>
            <a:off x="422944" y="1170278"/>
            <a:ext cx="5535000" cy="1531638"/>
          </a:xfrm>
          <a:prstGeom prst="rect">
            <a:avLst/>
          </a:prstGeom>
        </p:spPr>
        <p:txBody>
          <a:bodyPr wrap="square" lIns="0" tIns="0" rIns="0" bIns="0" rtlCol="0" anchor="t">
            <a:spAutoFit/>
          </a:bodyPr>
          <a:lstStyle/>
          <a:p>
            <a:pPr marL="0" marR="0" lvl="0" indent="0" algn="r" defTabSz="857250" rtl="0" eaLnBrk="1" fontAlgn="auto" latinLnBrk="0" hangingPunct="1">
              <a:lnSpc>
                <a:spcPts val="1541"/>
              </a:lnSpc>
              <a:spcBef>
                <a:spcPct val="0"/>
              </a:spcBef>
              <a:spcAft>
                <a:spcPts val="0"/>
              </a:spcAft>
              <a:buClrTx/>
              <a:buSzTx/>
              <a:buFontTx/>
              <a:buNone/>
              <a:tabLst/>
              <a:defRPr/>
            </a:pPr>
            <a:r>
              <a:rPr kumimoji="0" lang="de-DE" sz="1600"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Analyse</a:t>
            </a:r>
            <a:r>
              <a:rPr kumimoji="0" lang="de-DE" sz="1500"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 </a:t>
            </a:r>
          </a:p>
          <a:p>
            <a:pPr marL="0" marR="0" lvl="0" indent="0" algn="r" defTabSz="857250" rtl="0" eaLnBrk="1" fontAlgn="auto" latinLnBrk="0" hangingPunct="1">
              <a:lnSpc>
                <a:spcPct val="120000"/>
              </a:lnSpc>
              <a:spcBef>
                <a:spcPct val="0"/>
              </a:spcBef>
              <a:spcAft>
                <a:spcPts val="0"/>
              </a:spcAft>
              <a:buClrTx/>
              <a:buSzTx/>
              <a:buFontTx/>
              <a:buNone/>
              <a:tabLst/>
              <a:defRPr/>
            </a:pP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Der Nachhaltigkeitsprozess startet mit der Analyse. Sei es die </a:t>
            </a:r>
            <a:r>
              <a:rPr kumimoji="0" lang="de-DE" sz="1050" b="1" i="0" u="none" strike="noStrike" kern="1200" cap="none" spc="12"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doppelte Wesentlichkeit nach CSRD/ESRS </a:t>
            </a: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(oder anderen Rahmenwerken) als Grundlage für Nachhaltigkeitsstrategie und Berichterstattung, die Analyse von ESG- oder menschenrechtlichen Risiken: Mit eigens entwickelten Tools und Methoden, wie </a:t>
            </a:r>
            <a:r>
              <a:rPr kumimoji="0" lang="de-DE" sz="1050" b="1" i="0" u="none" strike="noStrike" kern="1200" cap="none" spc="12"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hlinkClick r:id="rId2">
                  <a:extLst>
                    <a:ext uri="{A12FA001-AC4F-418D-AE19-62706E023703}">
                      <ahyp:hlinkClr xmlns:ahyp="http://schemas.microsoft.com/office/drawing/2018/hyperlinkcolor" val="tx"/>
                    </a:ext>
                  </a:extLst>
                </a:hlinkClick>
              </a:rPr>
              <a:t>IroSpot,</a:t>
            </a:r>
            <a:r>
              <a:rPr kumimoji="0" lang="de-DE" sz="1050" b="1" i="0" u="none" strike="noStrike" kern="1200" cap="none" spc="12"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 </a:t>
            </a: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erarbeiten wir gemeinsam einen unternehmensgerechten und möglichst konformen Ansatz, um gängige Regulierungen und Standards einzuhalten. Dabei befähigen wir Sie dazu, Wissen und Expertise zu bündeln und auf eine neue Ebene zu heben.</a:t>
            </a:r>
            <a:endParaRPr kumimoji="0" lang="de-DE" sz="1050" b="0" i="0" u="none" strike="noStrike" kern="1200" cap="none" spc="16"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40" name="TextBox 33">
            <a:extLst>
              <a:ext uri="{FF2B5EF4-FFF2-40B4-BE49-F238E27FC236}">
                <a16:creationId xmlns:a16="http://schemas.microsoft.com/office/drawing/2014/main" id="{D593957B-39A5-4BF9-9E0B-CD27E33A7268}"/>
              </a:ext>
            </a:extLst>
          </p:cNvPr>
          <p:cNvSpPr txBox="1"/>
          <p:nvPr/>
        </p:nvSpPr>
        <p:spPr>
          <a:xfrm>
            <a:off x="6532177" y="2491274"/>
            <a:ext cx="5535000" cy="1531638"/>
          </a:xfrm>
          <a:prstGeom prst="rect">
            <a:avLst/>
          </a:prstGeom>
        </p:spPr>
        <p:txBody>
          <a:bodyPr wrap="square" lIns="0" tIns="0" rIns="0" bIns="0" rtlCol="0" anchor="t">
            <a:spAutoFit/>
          </a:bodyPr>
          <a:lstStyle/>
          <a:p>
            <a:pPr marL="0" marR="0" lvl="0" indent="0" algn="l" defTabSz="857250" rtl="0" eaLnBrk="1" fontAlgn="auto" latinLnBrk="0" hangingPunct="1">
              <a:lnSpc>
                <a:spcPts val="1541"/>
              </a:lnSpc>
              <a:spcBef>
                <a:spcPct val="0"/>
              </a:spcBef>
              <a:spcAft>
                <a:spcPts val="0"/>
              </a:spcAft>
              <a:buClrTx/>
              <a:buSzTx/>
              <a:buFontTx/>
              <a:buNone/>
              <a:tabLst/>
              <a:defRPr/>
            </a:pPr>
            <a:r>
              <a:rPr kumimoji="0" lang="de-DE" sz="1600"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Strategie</a:t>
            </a:r>
            <a:endParaRPr kumimoji="0" lang="de-DE" sz="1400"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endParaRPr>
          </a:p>
          <a:p>
            <a:pPr marL="0" marR="0" lvl="0" indent="0" algn="l" defTabSz="857250" rtl="0" eaLnBrk="1" fontAlgn="auto" latinLnBrk="0" hangingPunct="1">
              <a:lnSpc>
                <a:spcPct val="120000"/>
              </a:lnSpc>
              <a:spcBef>
                <a:spcPct val="0"/>
              </a:spcBef>
              <a:spcAft>
                <a:spcPts val="0"/>
              </a:spcAft>
              <a:buClrTx/>
              <a:buSzTx/>
              <a:buFontTx/>
              <a:buNone/>
              <a:tabLst/>
              <a:defRPr/>
            </a:pP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Im Rahmen von Strategie-Workshops mit Fach- und Führungskräften unterstützen wir die (Weiter-) Entwicklung Ihrer Nachhaltigkeitsstrategie oder deren Integration in die Unternehmensstrategie. In einem moderierten Prozess formulieren Sie strategische und messbare Ziele, definieren Kennzahlen und Maßnahmen und bestimmen Verantwortlichkeiten für den weiteren Prozess. Um die Expertise im Raum zu aktivieren, nutzen wir interaktive und partizipative Methoden und ziehen anerkannte Rahmenwerke wie die SDGs heran. </a:t>
            </a:r>
          </a:p>
        </p:txBody>
      </p:sp>
      <p:sp>
        <p:nvSpPr>
          <p:cNvPr id="41" name="TextBox 35">
            <a:extLst>
              <a:ext uri="{FF2B5EF4-FFF2-40B4-BE49-F238E27FC236}">
                <a16:creationId xmlns:a16="http://schemas.microsoft.com/office/drawing/2014/main" id="{78CB397B-94EA-48D8-A763-7E1B45F66389}"/>
              </a:ext>
            </a:extLst>
          </p:cNvPr>
          <p:cNvSpPr txBox="1"/>
          <p:nvPr/>
        </p:nvSpPr>
        <p:spPr>
          <a:xfrm>
            <a:off x="3811397" y="2253199"/>
            <a:ext cx="0" cy="53604"/>
          </a:xfrm>
          <a:prstGeom prst="rect">
            <a:avLst/>
          </a:prstGeom>
        </p:spPr>
        <p:txBody>
          <a:bodyPr wrap="square" lIns="0" tIns="0" rIns="0" bIns="0" rtlCol="0" anchor="t">
            <a:spAutoFit/>
          </a:bodyPr>
          <a:lstStyle/>
          <a:p>
            <a:pPr marL="0" marR="0" lvl="0" indent="0" algn="ctr" defTabSz="857250" rtl="0" eaLnBrk="1" fontAlgn="auto" latinLnBrk="0" hangingPunct="1">
              <a:lnSpc>
                <a:spcPts val="0"/>
              </a:lnSpc>
              <a:spcBef>
                <a:spcPts val="0"/>
              </a:spcBef>
              <a:spcAft>
                <a:spcPts val="0"/>
              </a:spcAft>
              <a:buClrTx/>
              <a:buSzTx/>
              <a:buFontTx/>
              <a:buNone/>
              <a:tabLst/>
              <a:defRPr/>
            </a:pPr>
            <a:endParaRPr kumimoji="0" sz="1583" b="0" i="0" u="none" strike="noStrike" kern="1200" cap="none" spc="0" normalizeH="0" baseline="0" noProof="0" dirty="0">
              <a:ln>
                <a:noFill/>
              </a:ln>
              <a:solidFill>
                <a:srgbClr val="00243A"/>
              </a:solidFill>
              <a:effectLst/>
              <a:uLnTx/>
              <a:uFillTx/>
              <a:latin typeface="Calibri"/>
              <a:ea typeface="+mn-ea"/>
              <a:cs typeface="+mn-cs"/>
            </a:endParaRPr>
          </a:p>
        </p:txBody>
      </p:sp>
      <p:sp>
        <p:nvSpPr>
          <p:cNvPr id="48" name="TextBox 36">
            <a:extLst>
              <a:ext uri="{FF2B5EF4-FFF2-40B4-BE49-F238E27FC236}">
                <a16:creationId xmlns:a16="http://schemas.microsoft.com/office/drawing/2014/main" id="{7A727B4F-155A-4D1D-BE6E-F76378D21A1A}"/>
              </a:ext>
            </a:extLst>
          </p:cNvPr>
          <p:cNvSpPr txBox="1"/>
          <p:nvPr/>
        </p:nvSpPr>
        <p:spPr>
          <a:xfrm>
            <a:off x="422943" y="2897197"/>
            <a:ext cx="5535001" cy="1337739"/>
          </a:xfrm>
          <a:prstGeom prst="rect">
            <a:avLst/>
          </a:prstGeom>
        </p:spPr>
        <p:txBody>
          <a:bodyPr wrap="square" lIns="0" tIns="0" rIns="0" bIns="0" rtlCol="0" anchor="t">
            <a:spAutoFit/>
          </a:bodyPr>
          <a:lstStyle/>
          <a:p>
            <a:pPr marL="0" marR="0" lvl="0" indent="0" algn="r" defTabSz="857250" rtl="0" eaLnBrk="1" fontAlgn="auto" latinLnBrk="0" hangingPunct="1">
              <a:lnSpc>
                <a:spcPts val="1541"/>
              </a:lnSpc>
              <a:spcBef>
                <a:spcPct val="0"/>
              </a:spcBef>
              <a:spcAft>
                <a:spcPts val="0"/>
              </a:spcAft>
              <a:buClrTx/>
              <a:buSzTx/>
              <a:buFontTx/>
              <a:buNone/>
              <a:tabLst/>
              <a:defRPr/>
            </a:pPr>
            <a:r>
              <a:rPr kumimoji="0" lang="de-DE" sz="1600"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Dialog</a:t>
            </a:r>
            <a:endParaRPr kumimoji="0" lang="de-DE" sz="1400"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endParaRPr>
          </a:p>
          <a:p>
            <a:pPr marL="0" marR="0" lvl="0" indent="0" algn="r" defTabSz="857250" rtl="0" eaLnBrk="1" fontAlgn="auto" latinLnBrk="0" hangingPunct="1">
              <a:lnSpc>
                <a:spcPct val="120000"/>
              </a:lnSpc>
              <a:spcBef>
                <a:spcPct val="0"/>
              </a:spcBef>
              <a:spcAft>
                <a:spcPts val="0"/>
              </a:spcAft>
              <a:buClrTx/>
              <a:buSzTx/>
              <a:buFontTx/>
              <a:buNone/>
              <a:tabLst/>
              <a:defRPr/>
            </a:pP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Wir unterstützen Sie bei der Definition Ihrer wichtigsten Stakeholder je nach Fragestellung. Neben der Entwicklung einer Stakeholder-Strategie unterstützen wir Sie bei der Konzeption und Durchführung von Dialogformaten mit internen und externen Parteien: Von der Sensibilisierung der Mitarbeitenden bis hin zur Durchführung von Interviews im Rahmen der Strategieentwicklung sowie rund um die doppelte Wesentlichkeitsanalyse nach CSRD/ESRS.</a:t>
            </a:r>
            <a:endParaRPr kumimoji="0" lang="de-DE" sz="938" b="0" i="0" u="none" strike="noStrike" kern="1200" cap="none" spc="11"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56" name="AutoShape 12">
            <a:extLst>
              <a:ext uri="{FF2B5EF4-FFF2-40B4-BE49-F238E27FC236}">
                <a16:creationId xmlns:a16="http://schemas.microsoft.com/office/drawing/2014/main" id="{4486C51F-7F08-4512-A65C-3C6DE8188EF1}"/>
              </a:ext>
            </a:extLst>
          </p:cNvPr>
          <p:cNvSpPr/>
          <p:nvPr/>
        </p:nvSpPr>
        <p:spPr>
          <a:xfrm rot="16200000" flipV="1">
            <a:off x="3517027" y="3541587"/>
            <a:ext cx="5436000" cy="42862"/>
          </a:xfrm>
          <a:prstGeom prst="rect">
            <a:avLst/>
          </a:prstGeom>
          <a:solidFill>
            <a:srgbClr val="456A96">
              <a:alpha val="24705"/>
            </a:srgbClr>
          </a:solidFill>
        </p:spPr>
      </p:sp>
      <p:sp>
        <p:nvSpPr>
          <p:cNvPr id="57" name="Ellipse 56">
            <a:extLst>
              <a:ext uri="{FF2B5EF4-FFF2-40B4-BE49-F238E27FC236}">
                <a16:creationId xmlns:a16="http://schemas.microsoft.com/office/drawing/2014/main" id="{BA73882D-CD6A-4662-9E68-407051444D3C}"/>
              </a:ext>
            </a:extLst>
          </p:cNvPr>
          <p:cNvSpPr/>
          <p:nvPr/>
        </p:nvSpPr>
        <p:spPr>
          <a:xfrm>
            <a:off x="6149799" y="1195745"/>
            <a:ext cx="158203" cy="158203"/>
          </a:xfrm>
          <a:prstGeom prst="ellipse">
            <a:avLst/>
          </a:prstGeom>
          <a:solidFill>
            <a:srgbClr val="F4A800"/>
          </a:solidFill>
          <a:ln>
            <a:solidFill>
              <a:srgbClr val="D1D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de-DE" sz="1583" b="0" i="0" u="none" strike="noStrike" kern="1200" cap="none" spc="0" normalizeH="0" baseline="0" noProof="0" dirty="0">
              <a:ln>
                <a:noFill/>
              </a:ln>
              <a:solidFill>
                <a:srgbClr val="FFFFFF"/>
              </a:solidFill>
              <a:effectLst/>
              <a:uLnTx/>
              <a:uFillTx/>
              <a:latin typeface="Calibri"/>
              <a:ea typeface="+mn-ea"/>
              <a:cs typeface="+mn-cs"/>
            </a:endParaRPr>
          </a:p>
        </p:txBody>
      </p:sp>
      <p:sp>
        <p:nvSpPr>
          <p:cNvPr id="58" name="Ellipse 57">
            <a:extLst>
              <a:ext uri="{FF2B5EF4-FFF2-40B4-BE49-F238E27FC236}">
                <a16:creationId xmlns:a16="http://schemas.microsoft.com/office/drawing/2014/main" id="{CD870C15-9068-4A5A-93AA-2DD046B567B4}"/>
              </a:ext>
            </a:extLst>
          </p:cNvPr>
          <p:cNvSpPr/>
          <p:nvPr/>
        </p:nvSpPr>
        <p:spPr>
          <a:xfrm>
            <a:off x="6149799" y="889190"/>
            <a:ext cx="158203" cy="158203"/>
          </a:xfrm>
          <a:prstGeom prst="ellipse">
            <a:avLst/>
          </a:prstGeom>
          <a:solidFill>
            <a:srgbClr val="F4A800"/>
          </a:solidFill>
          <a:ln>
            <a:solidFill>
              <a:srgbClr val="D1D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de-DE" sz="1583" b="0" i="0" u="none" strike="noStrike" kern="1200" cap="none" spc="0" normalizeH="0" baseline="0" noProof="0" dirty="0">
              <a:ln>
                <a:noFill/>
              </a:ln>
              <a:solidFill>
                <a:srgbClr val="FFFFFF"/>
              </a:solidFill>
              <a:effectLst/>
              <a:uLnTx/>
              <a:uFillTx/>
              <a:latin typeface="Calibri"/>
              <a:ea typeface="+mn-ea"/>
              <a:cs typeface="+mn-cs"/>
            </a:endParaRPr>
          </a:p>
        </p:txBody>
      </p:sp>
      <p:sp>
        <p:nvSpPr>
          <p:cNvPr id="59" name="Ellipse 58">
            <a:extLst>
              <a:ext uri="{FF2B5EF4-FFF2-40B4-BE49-F238E27FC236}">
                <a16:creationId xmlns:a16="http://schemas.microsoft.com/office/drawing/2014/main" id="{87B5711A-961E-4DA1-943E-D9B3C209E45A}"/>
              </a:ext>
            </a:extLst>
          </p:cNvPr>
          <p:cNvSpPr/>
          <p:nvPr/>
        </p:nvSpPr>
        <p:spPr>
          <a:xfrm>
            <a:off x="6150771" y="2946431"/>
            <a:ext cx="157231" cy="158203"/>
          </a:xfrm>
          <a:prstGeom prst="ellipse">
            <a:avLst/>
          </a:prstGeom>
          <a:solidFill>
            <a:srgbClr val="F4A800"/>
          </a:solidFill>
          <a:ln>
            <a:solidFill>
              <a:srgbClr val="D1D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de-DE" sz="1583" b="0" i="0" u="none" strike="noStrike" kern="1200" cap="none" spc="0" normalizeH="0" baseline="0" noProof="0" dirty="0">
              <a:ln>
                <a:noFill/>
              </a:ln>
              <a:solidFill>
                <a:srgbClr val="FFFFFF"/>
              </a:solidFill>
              <a:effectLst/>
              <a:uLnTx/>
              <a:uFillTx/>
              <a:latin typeface="Calibri"/>
              <a:ea typeface="+mn-ea"/>
              <a:cs typeface="+mn-cs"/>
            </a:endParaRPr>
          </a:p>
        </p:txBody>
      </p:sp>
      <p:sp>
        <p:nvSpPr>
          <p:cNvPr id="60" name="Ellipse 59">
            <a:extLst>
              <a:ext uri="{FF2B5EF4-FFF2-40B4-BE49-F238E27FC236}">
                <a16:creationId xmlns:a16="http://schemas.microsoft.com/office/drawing/2014/main" id="{F007EF02-932C-478D-9920-11256128DC74}"/>
              </a:ext>
            </a:extLst>
          </p:cNvPr>
          <p:cNvSpPr/>
          <p:nvPr/>
        </p:nvSpPr>
        <p:spPr>
          <a:xfrm>
            <a:off x="6159497" y="2491200"/>
            <a:ext cx="158203" cy="158203"/>
          </a:xfrm>
          <a:prstGeom prst="ellipse">
            <a:avLst/>
          </a:prstGeom>
          <a:solidFill>
            <a:srgbClr val="F4A800"/>
          </a:solidFill>
          <a:ln>
            <a:solidFill>
              <a:srgbClr val="D1D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de-DE" sz="1583" b="0" i="0" u="none" strike="noStrike" kern="1200" cap="none" spc="0" normalizeH="0" baseline="0" noProof="0" dirty="0">
              <a:ln>
                <a:noFill/>
              </a:ln>
              <a:solidFill>
                <a:srgbClr val="FFFFFF"/>
              </a:solidFill>
              <a:effectLst/>
              <a:uLnTx/>
              <a:uFillTx/>
              <a:latin typeface="Calibri"/>
              <a:ea typeface="+mn-ea"/>
              <a:cs typeface="+mn-cs"/>
            </a:endParaRPr>
          </a:p>
        </p:txBody>
      </p:sp>
      <p:sp>
        <p:nvSpPr>
          <p:cNvPr id="62" name="Ellipse 61">
            <a:extLst>
              <a:ext uri="{FF2B5EF4-FFF2-40B4-BE49-F238E27FC236}">
                <a16:creationId xmlns:a16="http://schemas.microsoft.com/office/drawing/2014/main" id="{64A95EED-013A-49D9-A14A-7489A7390A2C}"/>
              </a:ext>
            </a:extLst>
          </p:cNvPr>
          <p:cNvSpPr/>
          <p:nvPr/>
        </p:nvSpPr>
        <p:spPr>
          <a:xfrm>
            <a:off x="6149799" y="4771342"/>
            <a:ext cx="158203" cy="158203"/>
          </a:xfrm>
          <a:prstGeom prst="ellipse">
            <a:avLst/>
          </a:prstGeom>
          <a:solidFill>
            <a:srgbClr val="F4A800"/>
          </a:solidFill>
          <a:ln>
            <a:solidFill>
              <a:srgbClr val="D1D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de-DE" sz="1583" b="0" i="0" u="none" strike="noStrike" kern="1200" cap="none" spc="0" normalizeH="0" baseline="0" noProof="0" dirty="0">
              <a:ln>
                <a:noFill/>
              </a:ln>
              <a:solidFill>
                <a:srgbClr val="FFFFFF"/>
              </a:solidFill>
              <a:effectLst/>
              <a:uLnTx/>
              <a:uFillTx/>
              <a:latin typeface="Calibri"/>
              <a:ea typeface="+mn-ea"/>
              <a:cs typeface="+mn-cs"/>
            </a:endParaRPr>
          </a:p>
        </p:txBody>
      </p:sp>
      <p:sp>
        <p:nvSpPr>
          <p:cNvPr id="63" name="TextBox 29">
            <a:extLst>
              <a:ext uri="{FF2B5EF4-FFF2-40B4-BE49-F238E27FC236}">
                <a16:creationId xmlns:a16="http://schemas.microsoft.com/office/drawing/2014/main" id="{54154510-242E-457D-A241-253FD29876A4}"/>
              </a:ext>
            </a:extLst>
          </p:cNvPr>
          <p:cNvSpPr txBox="1"/>
          <p:nvPr/>
        </p:nvSpPr>
        <p:spPr>
          <a:xfrm>
            <a:off x="422943" y="4759878"/>
            <a:ext cx="5535000" cy="1725537"/>
          </a:xfrm>
          <a:prstGeom prst="rect">
            <a:avLst/>
          </a:prstGeom>
        </p:spPr>
        <p:txBody>
          <a:bodyPr wrap="square" lIns="0" tIns="0" rIns="0" bIns="0" rtlCol="0" anchor="t">
            <a:spAutoFit/>
          </a:bodyPr>
          <a:lstStyle/>
          <a:p>
            <a:pPr marL="0" marR="0" lvl="0" indent="0" algn="r" defTabSz="857250" rtl="0" eaLnBrk="1" fontAlgn="auto" latinLnBrk="0" hangingPunct="1">
              <a:lnSpc>
                <a:spcPts val="1541"/>
              </a:lnSpc>
              <a:spcBef>
                <a:spcPts val="0"/>
              </a:spcBef>
              <a:spcAft>
                <a:spcPts val="0"/>
              </a:spcAft>
              <a:buClrTx/>
              <a:buSzTx/>
              <a:buFontTx/>
              <a:buNone/>
              <a:tabLst/>
              <a:defRPr/>
            </a:pPr>
            <a:r>
              <a:rPr kumimoji="0" lang="de-DE" sz="1600"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Bericht</a:t>
            </a:r>
            <a:endParaRPr kumimoji="0" lang="de-DE" sz="1313" b="1" i="0" u="none" strike="noStrike" kern="1200" cap="none" spc="11"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endParaRPr>
          </a:p>
          <a:p>
            <a:pPr marL="0" marR="0" lvl="0" indent="0" algn="r" defTabSz="857250" rtl="0" eaLnBrk="1" fontAlgn="auto" latinLnBrk="0" hangingPunct="1">
              <a:lnSpc>
                <a:spcPct val="120000"/>
              </a:lnSpc>
              <a:spcBef>
                <a:spcPts val="0"/>
              </a:spcBef>
              <a:spcAft>
                <a:spcPts val="0"/>
              </a:spcAft>
              <a:buClrTx/>
              <a:buSzTx/>
              <a:buFontTx/>
              <a:buNone/>
              <a:tabLst/>
              <a:defRPr/>
            </a:pP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Wir unterstützen Sie bei der Festlegung der richtigen Berichtsform und helfen Ihnen bei der Wahl von Standards. Dabei stehen wir Ihnen als Expert*innen bei der Anwendung freiwilliger Berichtsstandards (GRI und DNK) sowie gesetzlicher Berichtspflichten wie CSRD/ESRS zur Seite. Auf Basis der doppelten Wesentlichkeitsanalyse führen wir eine </a:t>
            </a:r>
            <a:r>
              <a:rPr kumimoji="0" lang="de-DE" sz="1050" b="1" i="0" u="none" strike="noStrike" kern="1200" cap="none" spc="12"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Gap-Analyse</a:t>
            </a:r>
            <a:r>
              <a:rPr kumimoji="0" lang="de-DE" sz="1050" b="0" i="0" u="none" strike="noStrike" kern="1200" cap="none" spc="12"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 durch. Wir helfen Ihnen die Lücken zu füllen sowie die notwendigen Daten zu definieren, zu sammeln und zu erfassen. Auf Wunsch ziehen wir unser Netzwerk heran, um die gesamte Berichtsproduktion (inkl. Konzeption, Redaktion, Layout, Programmierung und Bild) zu bieten.</a:t>
            </a:r>
            <a:endParaRPr kumimoji="0" lang="de-DE" sz="1050" b="0" i="0" u="none" strike="noStrike" kern="1200" cap="none" spc="16"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65" name="AutoShape 12">
            <a:extLst>
              <a:ext uri="{FF2B5EF4-FFF2-40B4-BE49-F238E27FC236}">
                <a16:creationId xmlns:a16="http://schemas.microsoft.com/office/drawing/2014/main" id="{48ED1913-C662-44F0-A67F-06ECD8F760C7}"/>
              </a:ext>
            </a:extLst>
          </p:cNvPr>
          <p:cNvSpPr/>
          <p:nvPr/>
        </p:nvSpPr>
        <p:spPr>
          <a:xfrm>
            <a:off x="6286957" y="4398169"/>
            <a:ext cx="158203" cy="31641"/>
          </a:xfrm>
          <a:prstGeom prst="rect">
            <a:avLst/>
          </a:prstGeom>
          <a:solidFill>
            <a:srgbClr val="456A96">
              <a:alpha val="24705"/>
            </a:srgbClr>
          </a:solidFill>
        </p:spPr>
      </p:sp>
      <p:sp>
        <p:nvSpPr>
          <p:cNvPr id="66" name="Ellipse 65">
            <a:extLst>
              <a:ext uri="{FF2B5EF4-FFF2-40B4-BE49-F238E27FC236}">
                <a16:creationId xmlns:a16="http://schemas.microsoft.com/office/drawing/2014/main" id="{C36C45DD-B903-49D2-AC35-AECAA46FCA81}"/>
              </a:ext>
            </a:extLst>
          </p:cNvPr>
          <p:cNvSpPr/>
          <p:nvPr/>
        </p:nvSpPr>
        <p:spPr>
          <a:xfrm>
            <a:off x="6159497" y="4321176"/>
            <a:ext cx="158203" cy="158203"/>
          </a:xfrm>
          <a:prstGeom prst="ellipse">
            <a:avLst/>
          </a:prstGeom>
          <a:solidFill>
            <a:srgbClr val="F4A800"/>
          </a:solidFill>
          <a:ln>
            <a:solidFill>
              <a:srgbClr val="D1D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de-DE" sz="1583" b="0" i="0" u="none" strike="noStrike" kern="1200" cap="none" spc="0" normalizeH="0" baseline="0" noProof="0" dirty="0">
              <a:ln>
                <a:noFill/>
              </a:ln>
              <a:solidFill>
                <a:srgbClr val="FFFFFF"/>
              </a:solidFill>
              <a:effectLst/>
              <a:uLnTx/>
              <a:uFillTx/>
              <a:latin typeface="Calibri"/>
              <a:ea typeface="+mn-ea"/>
              <a:cs typeface="+mn-cs"/>
            </a:endParaRPr>
          </a:p>
        </p:txBody>
      </p:sp>
      <p:sp>
        <p:nvSpPr>
          <p:cNvPr id="26" name="Foliennummernplatzhalter 3">
            <a:extLst>
              <a:ext uri="{FF2B5EF4-FFF2-40B4-BE49-F238E27FC236}">
                <a16:creationId xmlns:a16="http://schemas.microsoft.com/office/drawing/2014/main" id="{76548548-A5D3-4C2F-9823-45D41AB8AC3D}"/>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FEC9D7E-A7CC-42D1-BA16-B7E2BB6828DA}" type="slidenum">
              <a:rPr kumimoji="0" lang="de-DE" sz="1000" b="0" i="0" u="none" strike="noStrike" kern="1200" cap="none" spc="0" normalizeH="0" baseline="0" noProof="0" smtClean="0">
                <a:ln>
                  <a:noFill/>
                </a:ln>
                <a:solidFill>
                  <a:srgbClr val="00243A"/>
                </a:solidFill>
                <a:effectLst/>
                <a:uLnTx/>
                <a:uFillTx/>
                <a:latin typeface="Segoe U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de-DE" sz="1000" b="0" i="0" u="none" strike="noStrike" kern="1200" cap="none" spc="0" normalizeH="0" baseline="0" noProof="0" dirty="0">
              <a:ln>
                <a:noFill/>
              </a:ln>
              <a:solidFill>
                <a:srgbClr val="00243A"/>
              </a:solidFill>
              <a:effectLst/>
              <a:uLnTx/>
              <a:uFillTx/>
              <a:latin typeface="Segoe UI"/>
              <a:ea typeface="+mn-ea"/>
              <a:cs typeface="+mn-cs"/>
            </a:endParaRPr>
          </a:p>
        </p:txBody>
      </p:sp>
    </p:spTree>
    <p:extLst>
      <p:ext uri="{BB962C8B-B14F-4D97-AF65-F5344CB8AC3E}">
        <p14:creationId xmlns:p14="http://schemas.microsoft.com/office/powerpoint/2010/main" val="23119142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519052-44ED-4C50-A94F-CBA1F5DE446D}"/>
              </a:ext>
            </a:extLst>
          </p:cNvPr>
          <p:cNvSpPr>
            <a:spLocks noGrp="1"/>
          </p:cNvSpPr>
          <p:nvPr>
            <p:ph idx="1"/>
          </p:nvPr>
        </p:nvSpPr>
        <p:spPr>
          <a:xfrm>
            <a:off x="304733" y="1082715"/>
            <a:ext cx="11593099" cy="5424411"/>
          </a:xfrm>
        </p:spPr>
        <p:txBody>
          <a:bodyPr>
            <a:normAutofit fontScale="85000" lnSpcReduction="20000"/>
          </a:bodyPr>
          <a:lstStyle/>
          <a:p>
            <a:pPr marL="0" indent="0">
              <a:buNone/>
            </a:pPr>
            <a:r>
              <a:rPr lang="de-DE" b="1" dirty="0" err="1"/>
              <a:t>Klimaresilienz</a:t>
            </a:r>
            <a:endParaRPr lang="de-DE" b="1" dirty="0"/>
          </a:p>
          <a:p>
            <a:pPr marL="0" indent="0">
              <a:buNone/>
            </a:pPr>
            <a:r>
              <a:rPr lang="de-DE" b="1" i="1" dirty="0"/>
              <a:t>„</a:t>
            </a:r>
            <a:r>
              <a:rPr lang="de-DE" i="1" dirty="0"/>
              <a:t>Die Fähigkeit eines Unternehmens, sich an den Klimawandel und an Entwicklungen oder Unsicherheiten im Zusammenhang mit dem Klimawandel anzupassen. </a:t>
            </a:r>
            <a:r>
              <a:rPr lang="de-DE" i="1" dirty="0" err="1"/>
              <a:t>Klimaresilienz</a:t>
            </a:r>
            <a:r>
              <a:rPr lang="de-DE" i="1" dirty="0"/>
              <a:t> umfasst die Fähigkeit, klimabezogene Risiken zu bewältigen und klimabezogene Chancen zu nutzen, einschließlich der Fähigkeit, auf Übergangsrisiken und physische Risiken zu reagieren und sich daran anzupassen. Die </a:t>
            </a:r>
            <a:r>
              <a:rPr lang="de-DE" i="1" dirty="0" err="1"/>
              <a:t>Klimaresilienz</a:t>
            </a:r>
            <a:r>
              <a:rPr lang="de-DE" i="1" dirty="0"/>
              <a:t> eines Unternehmens umfasst sowohl seine strategische Resilienz als auch seine Betriebsstabilität gegenüber klimabezogenen Veränderungen, Entwicklungen oder Unsicherheiten im Zusammenhang mit dem Klimawandel.“</a:t>
            </a:r>
          </a:p>
          <a:p>
            <a:endParaRPr lang="de-DE" dirty="0"/>
          </a:p>
          <a:p>
            <a:r>
              <a:rPr lang="de-DE" dirty="0"/>
              <a:t>Dieser Standard umfasst Angabepflichten in Bezug auf klimabedingte Gefahren, die zu physischen Klimarisiken für das Unternehmen führen können, sowie die Anpassungslösungen zur Verringerung dieser Risiken. Darüber hinaus deckt er </a:t>
            </a:r>
            <a:r>
              <a:rPr lang="de-DE" b="1" i="1" dirty="0"/>
              <a:t>Übergangsrisiken </a:t>
            </a:r>
            <a:r>
              <a:rPr lang="de-DE" dirty="0"/>
              <a:t>ab, die sich aus der erforderlichen Anpassung an klimabedingte Gefahren ergeben. </a:t>
            </a:r>
          </a:p>
          <a:p>
            <a:pPr marL="0" indent="0">
              <a:buNone/>
            </a:pPr>
            <a:endParaRPr lang="de-DE" i="1" dirty="0"/>
          </a:p>
          <a:p>
            <a:pPr marL="0" indent="0">
              <a:buNone/>
            </a:pPr>
            <a:r>
              <a:rPr lang="de-DE" b="1" dirty="0"/>
              <a:t>Klimabedingte physische Risiken</a:t>
            </a:r>
          </a:p>
          <a:p>
            <a:pPr marL="0" indent="0">
              <a:buNone/>
            </a:pPr>
            <a:r>
              <a:rPr lang="de-DE" b="1" i="1" dirty="0"/>
              <a:t>„</a:t>
            </a:r>
            <a:r>
              <a:rPr lang="de-DE" i="1" dirty="0"/>
              <a:t>Risiken aufgrund des Klimawandels, bei denen es sich um ereignisbedingte (akut) oder längerfristige (chronische) Verschiebungen von Klimamustern handeln kann.“</a:t>
            </a:r>
          </a:p>
          <a:p>
            <a:pPr lvl="1"/>
            <a:r>
              <a:rPr lang="de-DE" b="1" dirty="0"/>
              <a:t>Akute physische Risiken: </a:t>
            </a:r>
            <a:r>
              <a:rPr lang="de-DE" dirty="0"/>
              <a:t>Gefahren, die sich z.B. aus Wetterereignissen ergeben </a:t>
            </a:r>
          </a:p>
          <a:p>
            <a:pPr lvl="1"/>
            <a:r>
              <a:rPr lang="de-DE" b="1" dirty="0"/>
              <a:t>Chronische physische Risiken: </a:t>
            </a:r>
            <a:r>
              <a:rPr lang="de-DE" dirty="0"/>
              <a:t>Gefahren, die sich aus längerfristige Klimaveränderungen ergeben, z.B. Temperaturänderungen, Anstieg der Meeresspiegel, </a:t>
            </a:r>
          </a:p>
          <a:p>
            <a:endParaRPr lang="de-DE" b="1" dirty="0"/>
          </a:p>
          <a:p>
            <a:r>
              <a:rPr lang="de-DE" b="1" dirty="0"/>
              <a:t>Klimabedingte Übergangsrisiken</a:t>
            </a:r>
            <a:r>
              <a:rPr lang="de-DE" dirty="0"/>
              <a:t>: Gefahren, die durch den Übergangs zu einer CO2-armen, klimaresilienten Wirtschaft entstehen</a:t>
            </a:r>
          </a:p>
        </p:txBody>
      </p:sp>
      <p:sp>
        <p:nvSpPr>
          <p:cNvPr id="4" name="Titel 1">
            <a:extLst>
              <a:ext uri="{FF2B5EF4-FFF2-40B4-BE49-F238E27FC236}">
                <a16:creationId xmlns:a16="http://schemas.microsoft.com/office/drawing/2014/main" id="{D810EC4D-F536-495F-8E54-9A44B32FCA89}"/>
              </a:ext>
            </a:extLst>
          </p:cNvPr>
          <p:cNvSpPr txBox="1">
            <a:spLocks/>
          </p:cNvSpPr>
          <p:nvPr/>
        </p:nvSpPr>
        <p:spPr>
          <a:xfrm>
            <a:off x="11089" y="0"/>
            <a:ext cx="12180911" cy="90000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indent="179388">
              <a:spcBef>
                <a:spcPct val="0"/>
              </a:spcBef>
              <a:buNone/>
              <a:defRPr sz="3200">
                <a:solidFill>
                  <a:schemeClr val="accent6"/>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2800" b="1" dirty="0">
                <a:solidFill>
                  <a:schemeClr val="accent5"/>
                </a:solidFill>
              </a:rPr>
              <a:t>Klimabedingte Gefahren</a:t>
            </a:r>
          </a:p>
        </p:txBody>
      </p:sp>
    </p:spTree>
    <p:extLst>
      <p:ext uri="{BB962C8B-B14F-4D97-AF65-F5344CB8AC3E}">
        <p14:creationId xmlns:p14="http://schemas.microsoft.com/office/powerpoint/2010/main" val="930194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E69705E0-40DB-4766-B953-468A259C5C19}"/>
              </a:ext>
            </a:extLst>
          </p:cNvPr>
          <p:cNvSpPr txBox="1">
            <a:spLocks/>
          </p:cNvSpPr>
          <p:nvPr/>
        </p:nvSpPr>
        <p:spPr>
          <a:xfrm>
            <a:off x="21772" y="-1"/>
            <a:ext cx="12170228" cy="90000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71463"/>
            <a:r>
              <a:rPr lang="de-DE" sz="2800" b="1" dirty="0">
                <a:solidFill>
                  <a:schemeClr val="accent5"/>
                </a:solidFill>
                <a:latin typeface="Segoe UI" panose="020B0502040204020203" pitchFamily="34" charset="0"/>
                <a:ea typeface="Arial Unicode MS" panose="020B0604020202020204" pitchFamily="34" charset="-128"/>
                <a:cs typeface="Segoe UI" panose="020B0502040204020203" pitchFamily="34" charset="0"/>
              </a:rPr>
              <a:t>Auslassung kompletter Standards</a:t>
            </a:r>
            <a:endParaRPr lang="de-DE" sz="2800" b="1" dirty="0">
              <a:solidFill>
                <a:schemeClr val="accent5"/>
              </a:solidFill>
              <a:latin typeface="Segoe UI" panose="020B0502040204020203" pitchFamily="34" charset="0"/>
              <a:cs typeface="Segoe UI" panose="020B0502040204020203" pitchFamily="34" charset="0"/>
            </a:endParaRPr>
          </a:p>
        </p:txBody>
      </p:sp>
      <p:sp>
        <p:nvSpPr>
          <p:cNvPr id="5" name="Foliennummernplatzhalter 3">
            <a:extLst>
              <a:ext uri="{FF2B5EF4-FFF2-40B4-BE49-F238E27FC236}">
                <a16:creationId xmlns:a16="http://schemas.microsoft.com/office/drawing/2014/main" id="{8508D8F3-573A-4656-9624-216FBC8DAB22}"/>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31</a:t>
            </a:fld>
            <a:endParaRPr lang="de-DE" sz="1000" dirty="0">
              <a:solidFill>
                <a:schemeClr val="tx1"/>
              </a:solidFill>
            </a:endParaRPr>
          </a:p>
        </p:txBody>
      </p:sp>
      <p:sp>
        <p:nvSpPr>
          <p:cNvPr id="9" name="Rechteck 8">
            <a:extLst>
              <a:ext uri="{FF2B5EF4-FFF2-40B4-BE49-F238E27FC236}">
                <a16:creationId xmlns:a16="http://schemas.microsoft.com/office/drawing/2014/main" id="{BBA22E65-3797-4AEB-841A-94FC46F4FB62}"/>
              </a:ext>
            </a:extLst>
          </p:cNvPr>
          <p:cNvSpPr/>
          <p:nvPr/>
        </p:nvSpPr>
        <p:spPr>
          <a:xfrm>
            <a:off x="250646" y="1023196"/>
            <a:ext cx="116001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e-DE" sz="2000" b="0" i="0" u="none" strike="noStrike" kern="1200" cap="none" spc="0" normalizeH="0" baseline="0" noProof="0" dirty="0">
                <a:ln>
                  <a:noFill/>
                </a:ln>
                <a:solidFill>
                  <a:srgbClr val="00243A"/>
                </a:solidFill>
                <a:effectLst/>
                <a:uLnTx/>
                <a:uFillTx/>
                <a:latin typeface="Segoe UI"/>
                <a:ea typeface="+mn-ea"/>
                <a:cs typeface="+mn-cs"/>
              </a:rPr>
              <a:t>Gültig für Unternehmen mit </a:t>
            </a:r>
            <a:r>
              <a:rPr kumimoji="0" lang="de-DE" sz="2000" b="1" i="0" u="none" strike="noStrike" kern="1200" cap="none" spc="0" normalizeH="0" baseline="0" noProof="0" dirty="0">
                <a:ln>
                  <a:noFill/>
                </a:ln>
                <a:solidFill>
                  <a:srgbClr val="00243A"/>
                </a:solidFill>
                <a:effectLst/>
                <a:uLnTx/>
                <a:uFillTx/>
                <a:latin typeface="Segoe UI"/>
                <a:ea typeface="+mn-ea"/>
                <a:cs typeface="+mn-cs"/>
              </a:rPr>
              <a:t>&lt; 750 Beschäftigten </a:t>
            </a:r>
            <a:r>
              <a:rPr kumimoji="0" lang="de-DE" sz="2000" b="0" i="0" u="none" strike="noStrike" kern="1200" cap="none" spc="0" normalizeH="0" baseline="0" noProof="0" dirty="0">
                <a:ln>
                  <a:noFill/>
                </a:ln>
                <a:solidFill>
                  <a:srgbClr val="00243A"/>
                </a:solidFill>
                <a:effectLst/>
                <a:uLnTx/>
                <a:uFillTx/>
                <a:latin typeface="Segoe UI"/>
                <a:ea typeface="+mn-ea"/>
                <a:cs typeface="+mn-cs"/>
              </a:rPr>
              <a:t>in den ersten beiden Berichtsjahre</a:t>
            </a:r>
            <a:endParaRPr kumimoji="0" lang="de-DE" sz="2000" b="1" i="0" u="none" strike="noStrike" kern="1200" cap="none" spc="0" normalizeH="0" baseline="0" noProof="0" dirty="0">
              <a:ln>
                <a:noFill/>
              </a:ln>
              <a:solidFill>
                <a:srgbClr val="00243A"/>
              </a:solidFill>
              <a:effectLst/>
              <a:uLnTx/>
              <a:uFillTx/>
              <a:latin typeface="Segoe UI"/>
              <a:ea typeface="+mn-ea"/>
              <a:cs typeface="+mn-cs"/>
            </a:endParaRPr>
          </a:p>
        </p:txBody>
      </p:sp>
      <p:grpSp>
        <p:nvGrpSpPr>
          <p:cNvPr id="29" name="Gruppieren 28">
            <a:extLst>
              <a:ext uri="{FF2B5EF4-FFF2-40B4-BE49-F238E27FC236}">
                <a16:creationId xmlns:a16="http://schemas.microsoft.com/office/drawing/2014/main" id="{699BA283-A81B-40C2-836C-36B15E279514}"/>
              </a:ext>
            </a:extLst>
          </p:cNvPr>
          <p:cNvGrpSpPr/>
          <p:nvPr/>
        </p:nvGrpSpPr>
        <p:grpSpPr>
          <a:xfrm>
            <a:off x="468631" y="1873057"/>
            <a:ext cx="10823146" cy="4578993"/>
            <a:chOff x="341040" y="1096871"/>
            <a:chExt cx="9374646" cy="5225640"/>
          </a:xfrm>
        </p:grpSpPr>
        <p:sp>
          <p:nvSpPr>
            <p:cNvPr id="30" name="Rechteck 29">
              <a:extLst>
                <a:ext uri="{FF2B5EF4-FFF2-40B4-BE49-F238E27FC236}">
                  <a16:creationId xmlns:a16="http://schemas.microsoft.com/office/drawing/2014/main" id="{CA70B600-39C2-489A-892A-EED5A9616184}"/>
                </a:ext>
              </a:extLst>
            </p:cNvPr>
            <p:cNvSpPr/>
            <p:nvPr/>
          </p:nvSpPr>
          <p:spPr>
            <a:xfrm>
              <a:off x="341040" y="1096871"/>
              <a:ext cx="9360000" cy="390924"/>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Branchenübergreifende Standards</a:t>
              </a:r>
              <a:endParaRPr kumimoji="0" lang="en-US" sz="1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1" name="Rechteck 30">
              <a:extLst>
                <a:ext uri="{FF2B5EF4-FFF2-40B4-BE49-F238E27FC236}">
                  <a16:creationId xmlns:a16="http://schemas.microsoft.com/office/drawing/2014/main" id="{2E72C7B1-7961-427A-8148-D34D3F70F663}"/>
                </a:ext>
              </a:extLst>
            </p:cNvPr>
            <p:cNvSpPr/>
            <p:nvPr/>
          </p:nvSpPr>
          <p:spPr>
            <a:xfrm>
              <a:off x="341044" y="1543592"/>
              <a:ext cx="2304000" cy="493007"/>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Generelle Standards</a:t>
              </a:r>
              <a:endPar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2" name="Rechteck 31">
              <a:extLst>
                <a:ext uri="{FF2B5EF4-FFF2-40B4-BE49-F238E27FC236}">
                  <a16:creationId xmlns:a16="http://schemas.microsoft.com/office/drawing/2014/main" id="{FE1C3409-BE19-492D-A0C8-BCA295A5FFB3}"/>
                </a:ext>
              </a:extLst>
            </p:cNvPr>
            <p:cNvSpPr/>
            <p:nvPr/>
          </p:nvSpPr>
          <p:spPr>
            <a:xfrm>
              <a:off x="2697925" y="1543592"/>
              <a:ext cx="2304000" cy="493007"/>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Umwelt</a:t>
              </a:r>
              <a:endPar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3" name="Rechteck 32">
              <a:extLst>
                <a:ext uri="{FF2B5EF4-FFF2-40B4-BE49-F238E27FC236}">
                  <a16:creationId xmlns:a16="http://schemas.microsoft.com/office/drawing/2014/main" id="{3F8A1C0A-B873-4880-ADF2-A867371C9CA4}"/>
                </a:ext>
              </a:extLst>
            </p:cNvPr>
            <p:cNvSpPr/>
            <p:nvPr/>
          </p:nvSpPr>
          <p:spPr>
            <a:xfrm>
              <a:off x="5067506" y="1540632"/>
              <a:ext cx="2304000" cy="493007"/>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Soziales</a:t>
              </a:r>
              <a:endParaRPr kumimoji="0" lang="en-US" sz="16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4" name="Rechteck 33">
              <a:extLst>
                <a:ext uri="{FF2B5EF4-FFF2-40B4-BE49-F238E27FC236}">
                  <a16:creationId xmlns:a16="http://schemas.microsoft.com/office/drawing/2014/main" id="{BA98DA93-CBC9-4C6B-B745-8C7BCFF87444}"/>
                </a:ext>
              </a:extLst>
            </p:cNvPr>
            <p:cNvSpPr/>
            <p:nvPr/>
          </p:nvSpPr>
          <p:spPr>
            <a:xfrm>
              <a:off x="7411686" y="1536264"/>
              <a:ext cx="2304000" cy="493007"/>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Unternehmensführung</a:t>
              </a:r>
              <a:endParaRPr kumimoji="0" lang="en-US" sz="14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35" name="Rechteck 34">
              <a:extLst>
                <a:ext uri="{FF2B5EF4-FFF2-40B4-BE49-F238E27FC236}">
                  <a16:creationId xmlns:a16="http://schemas.microsoft.com/office/drawing/2014/main" id="{9924F3E3-98FB-4D90-91EF-2CBBE65D43F7}"/>
                </a:ext>
              </a:extLst>
            </p:cNvPr>
            <p:cNvSpPr/>
            <p:nvPr/>
          </p:nvSpPr>
          <p:spPr>
            <a:xfrm>
              <a:off x="341043" y="2097233"/>
              <a:ext cx="2304000" cy="79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Allgemeine Anforderungen</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36" name="Rechteck 35">
              <a:extLst>
                <a:ext uri="{FF2B5EF4-FFF2-40B4-BE49-F238E27FC236}">
                  <a16:creationId xmlns:a16="http://schemas.microsoft.com/office/drawing/2014/main" id="{B9330717-355A-4317-8EB6-4CCF8D3CC25D}"/>
                </a:ext>
              </a:extLst>
            </p:cNvPr>
            <p:cNvSpPr/>
            <p:nvPr/>
          </p:nvSpPr>
          <p:spPr>
            <a:xfrm>
              <a:off x="341044" y="2940081"/>
              <a:ext cx="2304000" cy="79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Allgemeine Angaben</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37" name="Rechteck 36">
              <a:extLst>
                <a:ext uri="{FF2B5EF4-FFF2-40B4-BE49-F238E27FC236}">
                  <a16:creationId xmlns:a16="http://schemas.microsoft.com/office/drawing/2014/main" id="{2581605C-4EC6-413F-9224-153AC23E2A1C}"/>
                </a:ext>
              </a:extLst>
            </p:cNvPr>
            <p:cNvSpPr/>
            <p:nvPr/>
          </p:nvSpPr>
          <p:spPr>
            <a:xfrm>
              <a:off x="2702159" y="2093095"/>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E1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Klimawandel</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38" name="Rechteck 37">
              <a:extLst>
                <a:ext uri="{FF2B5EF4-FFF2-40B4-BE49-F238E27FC236}">
                  <a16:creationId xmlns:a16="http://schemas.microsoft.com/office/drawing/2014/main" id="{66229A8E-5AA1-46EC-BDAA-48F38E8F5B20}"/>
                </a:ext>
              </a:extLst>
            </p:cNvPr>
            <p:cNvSpPr/>
            <p:nvPr/>
          </p:nvSpPr>
          <p:spPr>
            <a:xfrm>
              <a:off x="2702153" y="2940081"/>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E2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Umweltverschmutzung</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39" name="Rechteck 38">
              <a:extLst>
                <a:ext uri="{FF2B5EF4-FFF2-40B4-BE49-F238E27FC236}">
                  <a16:creationId xmlns:a16="http://schemas.microsoft.com/office/drawing/2014/main" id="{216F8764-5CC3-45FA-BA9E-E49E52AED776}"/>
                </a:ext>
              </a:extLst>
            </p:cNvPr>
            <p:cNvSpPr/>
            <p:nvPr/>
          </p:nvSpPr>
          <p:spPr>
            <a:xfrm>
              <a:off x="2702156" y="3798714"/>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E3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Wasser- &amp; Meeres-ressourcen</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40" name="Rechteck 39">
              <a:extLst>
                <a:ext uri="{FF2B5EF4-FFF2-40B4-BE49-F238E27FC236}">
                  <a16:creationId xmlns:a16="http://schemas.microsoft.com/office/drawing/2014/main" id="{E6E8090C-C00B-4437-AAD1-950CE2F02BE2}"/>
                </a:ext>
              </a:extLst>
            </p:cNvPr>
            <p:cNvSpPr/>
            <p:nvPr/>
          </p:nvSpPr>
          <p:spPr>
            <a:xfrm>
              <a:off x="2702155" y="4660398"/>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E4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Biologische Vielfalt &amp; Ökosysteme</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41" name="Rechteck 40">
              <a:extLst>
                <a:ext uri="{FF2B5EF4-FFF2-40B4-BE49-F238E27FC236}">
                  <a16:creationId xmlns:a16="http://schemas.microsoft.com/office/drawing/2014/main" id="{2586EC64-FD1F-4934-9B0F-E7A22FA62299}"/>
                </a:ext>
              </a:extLst>
            </p:cNvPr>
            <p:cNvSpPr/>
            <p:nvPr/>
          </p:nvSpPr>
          <p:spPr>
            <a:xfrm>
              <a:off x="2702154" y="5530511"/>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E5</a:t>
              </a:r>
              <a:b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b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Ressourcennutzung &amp; Kreislaufwirtschaft</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42" name="Rechteck 41">
              <a:extLst>
                <a:ext uri="{FF2B5EF4-FFF2-40B4-BE49-F238E27FC236}">
                  <a16:creationId xmlns:a16="http://schemas.microsoft.com/office/drawing/2014/main" id="{EEEF1B70-718D-4E46-8590-CBC86B687498}"/>
                </a:ext>
              </a:extLst>
            </p:cNvPr>
            <p:cNvSpPr/>
            <p:nvPr/>
          </p:nvSpPr>
          <p:spPr>
            <a:xfrm>
              <a:off x="5067506" y="2095882"/>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S1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Arbeitskräfte des Unternehmens</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43" name="Rechteck 42">
              <a:extLst>
                <a:ext uri="{FF2B5EF4-FFF2-40B4-BE49-F238E27FC236}">
                  <a16:creationId xmlns:a16="http://schemas.microsoft.com/office/drawing/2014/main" id="{BC8087EA-FBF6-4F7F-9320-4AE18AD508F0}"/>
                </a:ext>
              </a:extLst>
            </p:cNvPr>
            <p:cNvSpPr/>
            <p:nvPr/>
          </p:nvSpPr>
          <p:spPr>
            <a:xfrm>
              <a:off x="5067506" y="2940081"/>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S2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Arbeitskräfte in der Wertschöpfungskette</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44" name="Rechteck 43">
              <a:extLst>
                <a:ext uri="{FF2B5EF4-FFF2-40B4-BE49-F238E27FC236}">
                  <a16:creationId xmlns:a16="http://schemas.microsoft.com/office/drawing/2014/main" id="{B15AB12B-7A6D-470C-8213-D8AB81691738}"/>
                </a:ext>
              </a:extLst>
            </p:cNvPr>
            <p:cNvSpPr/>
            <p:nvPr/>
          </p:nvSpPr>
          <p:spPr>
            <a:xfrm>
              <a:off x="5067506" y="3786141"/>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S3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Betroffene Gemeinschaften</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45" name="Rechteck 44">
              <a:extLst>
                <a:ext uri="{FF2B5EF4-FFF2-40B4-BE49-F238E27FC236}">
                  <a16:creationId xmlns:a16="http://schemas.microsoft.com/office/drawing/2014/main" id="{36D6F78C-E3C3-4F56-BEE6-F21B08F4F05D}"/>
                </a:ext>
              </a:extLst>
            </p:cNvPr>
            <p:cNvSpPr/>
            <p:nvPr/>
          </p:nvSpPr>
          <p:spPr>
            <a:xfrm>
              <a:off x="5067502" y="4660398"/>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S4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Verbraucher und Endnutzer</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sp>
          <p:nvSpPr>
            <p:cNvPr id="46" name="Rechteck 45">
              <a:extLst>
                <a:ext uri="{FF2B5EF4-FFF2-40B4-BE49-F238E27FC236}">
                  <a16:creationId xmlns:a16="http://schemas.microsoft.com/office/drawing/2014/main" id="{00FBC34E-482F-4FB1-A202-D7A593939BB8}"/>
                </a:ext>
              </a:extLst>
            </p:cNvPr>
            <p:cNvSpPr/>
            <p:nvPr/>
          </p:nvSpPr>
          <p:spPr>
            <a:xfrm>
              <a:off x="7411686" y="2093095"/>
              <a:ext cx="2304000" cy="79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ESRS G1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Unternehmenspolitik</a:t>
              </a:r>
              <a:endParaRPr kumimoji="0" lang="en-US" sz="16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p:txBody>
        </p:sp>
      </p:grpSp>
      <p:sp>
        <p:nvSpPr>
          <p:cNvPr id="47" name="Rechteck 46">
            <a:extLst>
              <a:ext uri="{FF2B5EF4-FFF2-40B4-BE49-F238E27FC236}">
                <a16:creationId xmlns:a16="http://schemas.microsoft.com/office/drawing/2014/main" id="{91241FEB-4391-4D5B-91B6-321EE968AB26}"/>
              </a:ext>
            </a:extLst>
          </p:cNvPr>
          <p:cNvSpPr/>
          <p:nvPr/>
        </p:nvSpPr>
        <p:spPr>
          <a:xfrm>
            <a:off x="5901070" y="2728330"/>
            <a:ext cx="2684317" cy="746048"/>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48" name="Rechteck 47">
            <a:extLst>
              <a:ext uri="{FF2B5EF4-FFF2-40B4-BE49-F238E27FC236}">
                <a16:creationId xmlns:a16="http://schemas.microsoft.com/office/drawing/2014/main" id="{F87025E3-C6BD-4383-B163-E341B5941A66}"/>
              </a:ext>
            </a:extLst>
          </p:cNvPr>
          <p:cNvSpPr/>
          <p:nvPr/>
        </p:nvSpPr>
        <p:spPr>
          <a:xfrm>
            <a:off x="5905174" y="3444337"/>
            <a:ext cx="2684317" cy="746048"/>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49" name="Rechteck 48">
            <a:extLst>
              <a:ext uri="{FF2B5EF4-FFF2-40B4-BE49-F238E27FC236}">
                <a16:creationId xmlns:a16="http://schemas.microsoft.com/office/drawing/2014/main" id="{B686FCBA-AC6E-4606-AA9A-0394B9DF278E}"/>
              </a:ext>
            </a:extLst>
          </p:cNvPr>
          <p:cNvSpPr/>
          <p:nvPr/>
        </p:nvSpPr>
        <p:spPr>
          <a:xfrm>
            <a:off x="5905289" y="4224405"/>
            <a:ext cx="2684202" cy="746048"/>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
        <p:nvSpPr>
          <p:cNvPr id="50" name="Rechteck 49">
            <a:extLst>
              <a:ext uri="{FF2B5EF4-FFF2-40B4-BE49-F238E27FC236}">
                <a16:creationId xmlns:a16="http://schemas.microsoft.com/office/drawing/2014/main" id="{FD5E2B5F-DEF8-4F4F-AB7C-EA0D3C95EC38}"/>
              </a:ext>
            </a:extLst>
          </p:cNvPr>
          <p:cNvSpPr/>
          <p:nvPr/>
        </p:nvSpPr>
        <p:spPr>
          <a:xfrm>
            <a:off x="5911009" y="4960888"/>
            <a:ext cx="2678481" cy="746048"/>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243A"/>
              </a:solidFill>
              <a:effectLst/>
              <a:uLnTx/>
              <a:uFillTx/>
              <a:latin typeface="Segoe UI"/>
              <a:ea typeface="+mn-ea"/>
              <a:cs typeface="+mn-cs"/>
            </a:endParaRPr>
          </a:p>
        </p:txBody>
      </p:sp>
      <p:sp>
        <p:nvSpPr>
          <p:cNvPr id="51" name="Rechteck 50">
            <a:extLst>
              <a:ext uri="{FF2B5EF4-FFF2-40B4-BE49-F238E27FC236}">
                <a16:creationId xmlns:a16="http://schemas.microsoft.com/office/drawing/2014/main" id="{9C8D6029-FFEB-4097-8C03-778CDC7E1719}"/>
              </a:ext>
            </a:extLst>
          </p:cNvPr>
          <p:cNvSpPr/>
          <p:nvPr/>
        </p:nvSpPr>
        <p:spPr>
          <a:xfrm>
            <a:off x="3181712" y="4972414"/>
            <a:ext cx="2667969" cy="746048"/>
          </a:xfrm>
          <a:prstGeom prst="rect">
            <a:avLst/>
          </a:prstGeom>
          <a:solidFill>
            <a:srgbClr val="FFFFFF">
              <a:alpha val="7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243A"/>
              </a:solidFill>
              <a:effectLst/>
              <a:uLnTx/>
              <a:uFillTx/>
              <a:latin typeface="Segoe UI"/>
              <a:ea typeface="+mn-ea"/>
              <a:cs typeface="+mn-cs"/>
            </a:endParaRPr>
          </a:p>
        </p:txBody>
      </p:sp>
    </p:spTree>
    <p:extLst>
      <p:ext uri="{BB962C8B-B14F-4D97-AF65-F5344CB8AC3E}">
        <p14:creationId xmlns:p14="http://schemas.microsoft.com/office/powerpoint/2010/main" val="406679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7" grpId="0" animBg="1"/>
      <p:bldP spid="48" grpId="0" animBg="1"/>
      <p:bldP spid="49" grpId="0" animBg="1"/>
      <p:bldP spid="50"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4977345-F4A4-4802-A2D8-692D9E922FC5}"/>
              </a:ext>
            </a:extLst>
          </p:cNvPr>
          <p:cNvSpPr txBox="1">
            <a:spLocks/>
          </p:cNvSpPr>
          <p:nvPr/>
        </p:nvSpPr>
        <p:spPr>
          <a:xfrm>
            <a:off x="0" y="-1"/>
            <a:ext cx="12192000" cy="900000"/>
          </a:xfrm>
          <a:prstGeom prst="rect">
            <a:avLst/>
          </a:prstGeom>
          <a:noFill/>
        </p:spPr>
        <p:txBody>
          <a:bodyPr vert="horz" lIns="91440" tIns="45720" rIns="91440" bIns="45720" rtlCol="0" anchor="ctr">
            <a:noAutofit/>
          </a:bodyPr>
          <a:lstStyle>
            <a:defPPr>
              <a:defRPr lang="de-DE"/>
            </a:defPPr>
            <a:lvl1pPr indent="361950">
              <a:spcBef>
                <a:spcPct val="0"/>
              </a:spcBef>
              <a:buNone/>
              <a:defRPr sz="2800" cap="small">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lvl="0" indent="270000">
              <a:lnSpc>
                <a:spcPct val="90000"/>
              </a:lnSpc>
              <a:defRPr/>
            </a:pPr>
            <a:r>
              <a:rPr lang="en-GB" b="1" cap="none" dirty="0" err="1">
                <a:solidFill>
                  <a:srgbClr val="008096"/>
                </a:solidFill>
                <a:latin typeface="Segoe UI" panose="020B0502040204020203" pitchFamily="34" charset="0"/>
                <a:cs typeface="Segoe UI" panose="020B0502040204020203" pitchFamily="34" charset="0"/>
              </a:rPr>
              <a:t>Auslassung</a:t>
            </a:r>
            <a:r>
              <a:rPr lang="en-GB" b="1" cap="none" dirty="0">
                <a:solidFill>
                  <a:srgbClr val="008096"/>
                </a:solidFill>
                <a:latin typeface="Segoe UI" panose="020B0502040204020203" pitchFamily="34" charset="0"/>
                <a:cs typeface="Segoe UI" panose="020B0502040204020203" pitchFamily="34" charset="0"/>
              </a:rPr>
              <a:t> </a:t>
            </a:r>
            <a:r>
              <a:rPr lang="en-GB" b="1" cap="none" dirty="0" err="1">
                <a:solidFill>
                  <a:srgbClr val="008096"/>
                </a:solidFill>
                <a:latin typeface="Segoe UI" panose="020B0502040204020203" pitchFamily="34" charset="0"/>
                <a:cs typeface="Segoe UI" panose="020B0502040204020203" pitchFamily="34" charset="0"/>
              </a:rPr>
              <a:t>einzelner</a:t>
            </a:r>
            <a:r>
              <a:rPr lang="en-GB" b="1" cap="none" dirty="0">
                <a:solidFill>
                  <a:srgbClr val="008096"/>
                </a:solidFill>
                <a:latin typeface="Segoe UI" panose="020B0502040204020203" pitchFamily="34" charset="0"/>
                <a:cs typeface="Segoe UI" panose="020B0502040204020203" pitchFamily="34" charset="0"/>
              </a:rPr>
              <a:t> </a:t>
            </a:r>
            <a:r>
              <a:rPr lang="en-GB" b="1" cap="none" dirty="0" err="1">
                <a:solidFill>
                  <a:srgbClr val="008096"/>
                </a:solidFill>
                <a:latin typeface="Segoe UI" panose="020B0502040204020203" pitchFamily="34" charset="0"/>
                <a:cs typeface="Segoe UI" panose="020B0502040204020203" pitchFamily="34" charset="0"/>
              </a:rPr>
              <a:t>Angaben</a:t>
            </a:r>
            <a:endParaRPr lang="de-DE" b="1" cap="none" dirty="0">
              <a:solidFill>
                <a:srgbClr val="008096"/>
              </a:solidFill>
              <a:latin typeface="Segoe UI" panose="020B0502040204020203" pitchFamily="34" charset="0"/>
              <a:cs typeface="Segoe UI" panose="020B0502040204020203" pitchFamily="34" charset="0"/>
            </a:endParaRPr>
          </a:p>
        </p:txBody>
      </p:sp>
      <p:sp>
        <p:nvSpPr>
          <p:cNvPr id="8" name="Foliennummernplatzhalter 3">
            <a:extLst>
              <a:ext uri="{FF2B5EF4-FFF2-40B4-BE49-F238E27FC236}">
                <a16:creationId xmlns:a16="http://schemas.microsoft.com/office/drawing/2014/main" id="{A7D63D9E-1921-4A7C-B8CE-60A1BEFFCF2C}"/>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32</a:t>
            </a:fld>
            <a:endParaRPr lang="de-DE" sz="1000" dirty="0">
              <a:solidFill>
                <a:schemeClr val="tx1"/>
              </a:solidFill>
            </a:endParaRPr>
          </a:p>
        </p:txBody>
      </p:sp>
      <p:graphicFrame>
        <p:nvGraphicFramePr>
          <p:cNvPr id="5" name="Tabelle 4">
            <a:extLst>
              <a:ext uri="{FF2B5EF4-FFF2-40B4-BE49-F238E27FC236}">
                <a16:creationId xmlns:a16="http://schemas.microsoft.com/office/drawing/2014/main" id="{A50811DB-83A2-4923-AD4D-C879D89ADD14}"/>
              </a:ext>
            </a:extLst>
          </p:cNvPr>
          <p:cNvGraphicFramePr>
            <a:graphicFrameLocks noGrp="1"/>
          </p:cNvGraphicFramePr>
          <p:nvPr>
            <p:extLst>
              <p:ext uri="{D42A27DB-BD31-4B8C-83A1-F6EECF244321}">
                <p14:modId xmlns:p14="http://schemas.microsoft.com/office/powerpoint/2010/main" val="2766680649"/>
              </p:ext>
            </p:extLst>
          </p:nvPr>
        </p:nvGraphicFramePr>
        <p:xfrm>
          <a:off x="282000" y="899998"/>
          <a:ext cx="11459999" cy="5572029"/>
        </p:xfrm>
        <a:graphic>
          <a:graphicData uri="http://schemas.openxmlformats.org/drawingml/2006/table">
            <a:tbl>
              <a:tblPr firstRow="1" bandRow="1">
                <a:tableStyleId>{5FD0F851-EC5A-4D38-B0AD-8093EC10F338}</a:tableStyleId>
              </a:tblPr>
              <a:tblGrid>
                <a:gridCol w="962009">
                  <a:extLst>
                    <a:ext uri="{9D8B030D-6E8A-4147-A177-3AD203B41FA5}">
                      <a16:colId xmlns:a16="http://schemas.microsoft.com/office/drawing/2014/main" val="2847116843"/>
                    </a:ext>
                  </a:extLst>
                </a:gridCol>
                <a:gridCol w="1641347">
                  <a:extLst>
                    <a:ext uri="{9D8B030D-6E8A-4147-A177-3AD203B41FA5}">
                      <a16:colId xmlns:a16="http://schemas.microsoft.com/office/drawing/2014/main" val="2545263480"/>
                    </a:ext>
                  </a:extLst>
                </a:gridCol>
                <a:gridCol w="5920714">
                  <a:extLst>
                    <a:ext uri="{9D8B030D-6E8A-4147-A177-3AD203B41FA5}">
                      <a16:colId xmlns:a16="http://schemas.microsoft.com/office/drawing/2014/main" val="4085094936"/>
                    </a:ext>
                  </a:extLst>
                </a:gridCol>
                <a:gridCol w="1391478">
                  <a:extLst>
                    <a:ext uri="{9D8B030D-6E8A-4147-A177-3AD203B41FA5}">
                      <a16:colId xmlns:a16="http://schemas.microsoft.com/office/drawing/2014/main" val="709444034"/>
                    </a:ext>
                  </a:extLst>
                </a:gridCol>
                <a:gridCol w="1544451">
                  <a:extLst>
                    <a:ext uri="{9D8B030D-6E8A-4147-A177-3AD203B41FA5}">
                      <a16:colId xmlns:a16="http://schemas.microsoft.com/office/drawing/2014/main" val="412944699"/>
                    </a:ext>
                  </a:extLst>
                </a:gridCol>
              </a:tblGrid>
              <a:tr h="572782">
                <a:tc>
                  <a:txBody>
                    <a:bodyPr/>
                    <a:lstStyle/>
                    <a:p>
                      <a:r>
                        <a:rPr lang="de-DE" sz="1400" dirty="0">
                          <a:solidFill>
                            <a:schemeClr val="bg1"/>
                          </a:solidFill>
                          <a:latin typeface="+mj-lt"/>
                        </a:rPr>
                        <a:t>Standard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de-DE" sz="1400" dirty="0" err="1">
                          <a:solidFill>
                            <a:schemeClr val="bg1"/>
                          </a:solidFill>
                        </a:rPr>
                        <a:t>Angabepflicht</a:t>
                      </a:r>
                      <a:endParaRPr lang="de-DE" sz="1400" dirty="0">
                        <a:solidFill>
                          <a:schemeClr val="bg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de-DE" sz="1400" dirty="0">
                          <a:solidFill>
                            <a:schemeClr val="bg1"/>
                          </a:solidFill>
                        </a:rPr>
                        <a:t>Auslassung</a:t>
                      </a:r>
                      <a:endParaRPr lang="de-DE" sz="1400" dirty="0">
                        <a:solidFill>
                          <a:schemeClr val="bg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r>
                        <a:rPr lang="de-DE" sz="1400" dirty="0">
                          <a:solidFill>
                            <a:schemeClr val="bg1"/>
                          </a:solidFill>
                        </a:rPr>
                        <a:t>Gültig für</a:t>
                      </a:r>
                      <a:endParaRPr lang="de-DE" sz="1400" dirty="0">
                        <a:solidFill>
                          <a:schemeClr val="bg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de-DE" sz="1400" dirty="0">
                          <a:solidFill>
                            <a:schemeClr val="bg1"/>
                          </a:solidFill>
                        </a:rPr>
                        <a:t>Einführung nach</a:t>
                      </a:r>
                      <a:endParaRPr lang="de-DE" sz="1400" dirty="0">
                        <a:solidFill>
                          <a:schemeClr val="bg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118582477"/>
                  </a:ext>
                </a:extLst>
              </a:tr>
              <a:tr h="1044484">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tx1"/>
                          </a:solidFill>
                          <a:latin typeface="+mn-lt"/>
                          <a:ea typeface="+mn-ea"/>
                          <a:cs typeface="+mn-cs"/>
                        </a:rPr>
                        <a:t>Umwelt</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35000"/>
                      </a:schemeClr>
                    </a:solidFill>
                  </a:tcPr>
                </a:tc>
                <a:tc>
                  <a:txBody>
                    <a:bodyPr/>
                    <a:lstStyle/>
                    <a:p>
                      <a:r>
                        <a:rPr lang="de-DE" sz="1400" b="1" u="none" strike="noStrike" baseline="0" dirty="0"/>
                        <a:t>ESRS 2 SBM-3 sowie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t>ESRS E1 bis E5</a:t>
                      </a:r>
                      <a:endParaRPr lang="de-DE"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r>
                        <a:rPr lang="de-DE" sz="1400" kern="1200" dirty="0"/>
                        <a:t>(qualitativ) Informationen zu erwarteten finanziellen Auswirkungen</a:t>
                      </a:r>
                    </a:p>
                    <a:p>
                      <a:endParaRPr lang="de-DE" sz="1400" kern="1200" dirty="0">
                        <a:solidFill>
                          <a:schemeClr val="tx1"/>
                        </a:solidFill>
                      </a:endParaRPr>
                    </a:p>
                    <a:p>
                      <a:r>
                        <a:rPr lang="de-DE" sz="1400" kern="1200" dirty="0">
                          <a:solidFill>
                            <a:schemeClr val="tx1"/>
                          </a:solidFill>
                        </a:rPr>
                        <a:t>Ausnahme: E2-6: Informationen zu den Betriebs- und Investitionsausgaben, die im Berichtszeitraum in Verbindung mit größeren Vorfällen und Einlagen getätigt wurden</a:t>
                      </a:r>
                      <a:endParaRPr lang="de-DE"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r>
                        <a:rPr lang="de-DE" sz="1400" dirty="0"/>
                        <a:t>Alle</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tc>
                  <a:txBody>
                    <a:bodyPr/>
                    <a:lstStyle/>
                    <a:p>
                      <a:pPr algn="ctr"/>
                      <a:r>
                        <a:rPr lang="de-DE" sz="1400" dirty="0"/>
                        <a:t>1 bzw. 3 Jahren</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alpha val="20000"/>
                      </a:schemeClr>
                    </a:solidFill>
                  </a:tcPr>
                </a:tc>
                <a:extLst>
                  <a:ext uri="{0D108BD9-81ED-4DB2-BD59-A6C34878D82A}">
                    <a16:rowId xmlns:a16="http://schemas.microsoft.com/office/drawing/2014/main" val="1456115698"/>
                  </a:ext>
                </a:extLst>
              </a:tr>
              <a:tr h="808633">
                <a:tc vMerge="1">
                  <a:txBody>
                    <a:bodyPr/>
                    <a:lstStyle/>
                    <a:p>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de-DE" sz="1400" b="1" dirty="0"/>
                        <a:t>ESRS E1-6</a:t>
                      </a: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de-DE" sz="1400" dirty="0"/>
                        <a:t>Scope-3-Emissionen</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lvl="0" indent="0" defTabSz="914400">
                        <a:buFont typeface="Courier New" panose="02070309020205020404" pitchFamily="49" charset="0"/>
                        <a:buNone/>
                        <a:defRPr/>
                      </a:pPr>
                      <a:r>
                        <a:rPr lang="de-DE" sz="1400" dirty="0" err="1"/>
                        <a:t>Unternehmenmit</a:t>
                      </a:r>
                      <a:r>
                        <a:rPr lang="de-DE" sz="1400" dirty="0"/>
                        <a:t> &lt; 750 Beschäftigten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indent="0" algn="ctr">
                        <a:buNone/>
                      </a:pPr>
                      <a:r>
                        <a:rPr lang="de-DE" sz="1400" dirty="0"/>
                        <a:t>1. Jahr</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83057124"/>
                  </a:ext>
                </a:extLst>
              </a:tr>
              <a:tr h="572782">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dirty="0">
                          <a:solidFill>
                            <a:schemeClr val="tx1"/>
                          </a:solidFill>
                          <a:latin typeface="+mj-lt"/>
                        </a:rPr>
                        <a:t>Arbeitskräfte des Unternehmens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t>ESRS S1-7</a:t>
                      </a: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Merkmale der nicht angestellten Arbeitskräfte in der eigenen Belegschaft des Unternehmens</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Alle</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t>1. Jahr</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0890895"/>
                  </a:ext>
                </a:extLst>
              </a:tr>
              <a:tr h="4099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t>ESRS S1-8</a:t>
                      </a: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de-DE" sz="1400" dirty="0"/>
                        <a:t>Tarifvertragliche Abdeckung und sozialer Dialog in nicht EWR-Länder</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de-DE" sz="1400" dirty="0"/>
                        <a:t>Alle</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dirty="0"/>
                        <a:t>1. Jahr</a:t>
                      </a:r>
                      <a:endParaRPr lang="de-DE" sz="1400"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592797233"/>
                  </a:ext>
                </a:extLst>
              </a:tr>
              <a:tr h="4099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t>ESRS S1-11</a:t>
                      </a: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Sozialschutz</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Alle</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de-DE" sz="1400" dirty="0"/>
                        <a:t>1. Jahr</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698253"/>
                  </a:ext>
                </a:extLst>
              </a:tr>
              <a:tr h="4099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t>ESRS S1-12</a:t>
                      </a: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de-DE" sz="1400" dirty="0"/>
                        <a:t>Beschäftigte mit Behinderungen</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de-DE" sz="1400" dirty="0"/>
                        <a:t>Alle</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indent="0" algn="ctr">
                        <a:buNone/>
                      </a:pPr>
                      <a:r>
                        <a:rPr lang="de-DE" sz="1400" dirty="0"/>
                        <a:t>1. Jahr</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726054047"/>
                  </a:ext>
                </a:extLst>
              </a:tr>
              <a:tr h="4099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t>ESRS S1-13</a:t>
                      </a: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Schulungen und Kompetenzentwicklungen</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Alle</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None/>
                      </a:pPr>
                      <a:r>
                        <a:rPr lang="de-DE" sz="1400" dirty="0"/>
                        <a:t>1. Jahr</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7511082"/>
                  </a:ext>
                </a:extLst>
              </a:tr>
              <a:tr h="4099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t>ESRS S1-14</a:t>
                      </a: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dirty="0"/>
                        <a:t>Gesundheitsschutz und Sicherheit für nicht angestellte Beschäftigte</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r>
                        <a:rPr lang="de-DE" sz="1400" dirty="0"/>
                        <a:t>Alle</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indent="0" algn="ctr">
                        <a:buNone/>
                      </a:pPr>
                      <a:r>
                        <a:rPr lang="de-DE" sz="1400" dirty="0"/>
                        <a:t>1. Jahr</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866924789"/>
                  </a:ext>
                </a:extLst>
              </a:tr>
              <a:tr h="4099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dirty="0"/>
                        <a:t>ESRS S1-15</a:t>
                      </a:r>
                      <a:endParaRPr lang="de-DE" sz="1400" b="1"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Vereinbarkeit von Berufs- und Privatleben</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de-DE" sz="1400" dirty="0"/>
                        <a:t>Alle</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lgn="ctr">
                        <a:buNone/>
                      </a:pPr>
                      <a:r>
                        <a:rPr lang="de-DE" sz="1400" dirty="0"/>
                        <a:t>1. Jahr</a:t>
                      </a:r>
                      <a:endParaRPr lang="de-DE" sz="1400" dirty="0">
                        <a:solidFill>
                          <a:schemeClr val="tx1"/>
                        </a:solidFill>
                        <a:latin typeface="+mj-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79877164"/>
                  </a:ext>
                </a:extLst>
              </a:tr>
            </a:tbl>
          </a:graphicData>
        </a:graphic>
      </p:graphicFrame>
    </p:spTree>
    <p:extLst>
      <p:ext uri="{BB962C8B-B14F-4D97-AF65-F5344CB8AC3E}">
        <p14:creationId xmlns:p14="http://schemas.microsoft.com/office/powerpoint/2010/main" val="12487082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519052-44ED-4C50-A94F-CBA1F5DE446D}"/>
              </a:ext>
            </a:extLst>
          </p:cNvPr>
          <p:cNvSpPr>
            <a:spLocks noGrp="1"/>
          </p:cNvSpPr>
          <p:nvPr>
            <p:ph idx="1"/>
          </p:nvPr>
        </p:nvSpPr>
        <p:spPr/>
        <p:txBody>
          <a:bodyPr>
            <a:normAutofit fontScale="85000" lnSpcReduction="10000"/>
          </a:bodyPr>
          <a:lstStyle/>
          <a:p>
            <a:pPr marL="0" indent="0">
              <a:buNone/>
            </a:pPr>
            <a:r>
              <a:rPr lang="de-DE" dirty="0"/>
              <a:t>Die Angabepflichten dieses Standards tragen den Anforderungen einschlägiger EU-Rechtsvorschriften und Verordnungen Rechnung</a:t>
            </a:r>
          </a:p>
          <a:p>
            <a:r>
              <a:rPr lang="de-DE" dirty="0"/>
              <a:t>EU-Klimagesetz: Verordnung (EU) 2021/1119 des Europäischen Parlaments und des Rates vom 30. Juni 2021 zur Schaffung des Rahmens für die Verwirklichung der Klimaneutralität und zur Änderung der Verordnungen (EG) Nr. 401/2009 und (EU) 2018/1999 („Europäisches Klimagesetz“) (</a:t>
            </a:r>
            <a:r>
              <a:rPr lang="de-DE" dirty="0" err="1"/>
              <a:t>ABl.</a:t>
            </a:r>
            <a:r>
              <a:rPr lang="de-DE" dirty="0"/>
              <a:t> L 243 vom 9.7.2021, S. 1).</a:t>
            </a:r>
          </a:p>
          <a:p>
            <a:r>
              <a:rPr lang="de-DE" dirty="0"/>
              <a:t>Verordnung über Referenzwerte für den klimabedingten Wandel: Delegierte Verordnung (EU) 2020/1818 der Kommission vom 17. Juli 2020 zur Ergänzung der Verordnung (EU) 2016/1011 des Europäischen Parlaments und des Rates im Hinblick auf Mindeststandards für EU-Referenzwerte für den klimabedingten Wandel und für Paris-abgestimmte EU-Referenzwerte (</a:t>
            </a:r>
            <a:r>
              <a:rPr lang="de-DE" dirty="0" err="1"/>
              <a:t>ABl.</a:t>
            </a:r>
            <a:r>
              <a:rPr lang="de-DE" dirty="0"/>
              <a:t> L 406 vom 3.12.2020, S. 17). </a:t>
            </a:r>
          </a:p>
          <a:p>
            <a:r>
              <a:rPr lang="de-DE" dirty="0"/>
              <a:t>Verordnung über nachhaltigkeitsbezogene Angabepflichten im Finanzwesen (SFDR): Verordnung (EU) 2019/2088 des Europäischen Parlaments und des Rates vom 27. November 2019 über nachhaltigkeitsbezogene Offenlegungspflichten im Finanzdienstleistungssektor (</a:t>
            </a:r>
            <a:r>
              <a:rPr lang="de-DE" dirty="0" err="1"/>
              <a:t>ABl.</a:t>
            </a:r>
            <a:r>
              <a:rPr lang="de-DE" dirty="0"/>
              <a:t> L 317 vom 9.12.2019, S. 1). </a:t>
            </a:r>
          </a:p>
          <a:p>
            <a:r>
              <a:rPr lang="de-DE" dirty="0"/>
              <a:t>EU-Taxonomie: Verordnung (EU) 2020/852 des Europäischen Parlaments und des Rates vom 18. Juni 2020 über die Einrichtung eines Rahmens zur Erleichterung nachhaltiger Investitionen und zur Änderung der Verordnung (EU) 2019/2088 (</a:t>
            </a:r>
            <a:r>
              <a:rPr lang="de-DE" dirty="0" err="1"/>
              <a:t>ABl.</a:t>
            </a:r>
            <a:r>
              <a:rPr lang="de-DE" dirty="0"/>
              <a:t> L 198 vom 22.6.2020, S. 13). </a:t>
            </a:r>
          </a:p>
          <a:p>
            <a:r>
              <a:rPr lang="de-DE" dirty="0"/>
              <a:t>Angabepflichten der dritten Säule der EBA : Durchführungsverordnung (EU) 2022/2453 der Kommission vom 30. November 2022 zur Änderung der in der Durchführungsverordnung (EU) 2021/637 festgelegten technischen Durchführungsstandards im Hinblick auf die Offenlegung der Umwelt-, Sozial- und Unternehmensführungsrisiken (</a:t>
            </a:r>
            <a:r>
              <a:rPr lang="de-DE" dirty="0" err="1"/>
              <a:t>ABl.</a:t>
            </a:r>
            <a:r>
              <a:rPr lang="de-DE" dirty="0"/>
              <a:t> L 324 vom 19.12.2022, S. 1).</a:t>
            </a:r>
          </a:p>
          <a:p>
            <a:endParaRPr lang="de-DE" dirty="0"/>
          </a:p>
        </p:txBody>
      </p:sp>
      <p:sp>
        <p:nvSpPr>
          <p:cNvPr id="4" name="Titel 1">
            <a:extLst>
              <a:ext uri="{FF2B5EF4-FFF2-40B4-BE49-F238E27FC236}">
                <a16:creationId xmlns:a16="http://schemas.microsoft.com/office/drawing/2014/main" id="{D810EC4D-F536-495F-8E54-9A44B32FCA89}"/>
              </a:ext>
            </a:extLst>
          </p:cNvPr>
          <p:cNvSpPr txBox="1">
            <a:spLocks/>
          </p:cNvSpPr>
          <p:nvPr/>
        </p:nvSpPr>
        <p:spPr>
          <a:xfrm>
            <a:off x="11089" y="0"/>
            <a:ext cx="12180911" cy="90000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indent="179388">
              <a:spcBef>
                <a:spcPct val="0"/>
              </a:spcBef>
              <a:buNone/>
              <a:defRPr sz="3200">
                <a:solidFill>
                  <a:schemeClr val="accent6"/>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2800" b="1" dirty="0">
                <a:solidFill>
                  <a:schemeClr val="accent5"/>
                </a:solidFill>
              </a:rPr>
              <a:t>Zusammenhang mit anderen Vorgaben/Regulierungen</a:t>
            </a:r>
          </a:p>
        </p:txBody>
      </p:sp>
    </p:spTree>
    <p:extLst>
      <p:ext uri="{BB962C8B-B14F-4D97-AF65-F5344CB8AC3E}">
        <p14:creationId xmlns:p14="http://schemas.microsoft.com/office/powerpoint/2010/main" val="4031574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519052-44ED-4C50-A94F-CBA1F5DE446D}"/>
              </a:ext>
            </a:extLst>
          </p:cNvPr>
          <p:cNvSpPr>
            <a:spLocks noGrp="1"/>
          </p:cNvSpPr>
          <p:nvPr>
            <p:ph idx="1"/>
          </p:nvPr>
        </p:nvSpPr>
        <p:spPr/>
        <p:txBody>
          <a:bodyPr>
            <a:normAutofit fontScale="62500" lnSpcReduction="20000"/>
          </a:bodyPr>
          <a:lstStyle/>
          <a:p>
            <a:pPr marL="0" lvl="0" indent="0">
              <a:buNone/>
            </a:pPr>
            <a:r>
              <a:rPr lang="de-DE" dirty="0"/>
              <a:t>Ziel ist es, ein Verständnis der bisherigen, aktuellen und künftigen Klimaschutzbemühungen des Unternehmens zu vermitteln, um sicherzustellen, dass seine Strategie und sein Geschäftsmodell mit dem Übergang zu einer nachhaltigen Wirtschaft und mit der Begrenzung der Erderwärmung auf 1,5 °C gemäß dem Übereinkommen von Paris und mit dem Ziel, bis 2050 Klimaneutralität zu erreichen, sowie gegebenenfalls mit der Exposition des Unternehmens gegenüber Aktivitäten in den Bereichen Kohle, Öl und Gas vereinbar sind.</a:t>
            </a:r>
          </a:p>
          <a:p>
            <a:pPr marL="457200" lvl="0" indent="-457200">
              <a:buAutoNum type="arabicPeriod"/>
            </a:pPr>
            <a:r>
              <a:rPr lang="de-DE" dirty="0"/>
              <a:t>Verstehen: wie sollen die Auswirkungen auf den Klimawandel reduziert werden?</a:t>
            </a:r>
          </a:p>
          <a:p>
            <a:pPr marL="457200" lvl="0" indent="-457200">
              <a:buAutoNum type="arabicPeriod"/>
            </a:pPr>
            <a:r>
              <a:rPr lang="de-DE" dirty="0"/>
              <a:t>Zielformulierung: wie sind Ihre Ziele darauf ausgerichtet, die globale Erwärmung unter 1,5°C zu halten?</a:t>
            </a:r>
          </a:p>
          <a:p>
            <a:pPr marL="457200" lvl="0" indent="-457200">
              <a:buAutoNum type="arabicPeriod"/>
            </a:pPr>
            <a:r>
              <a:rPr lang="de-DE" dirty="0" err="1"/>
              <a:t>Dekabonisierungshebel</a:t>
            </a:r>
            <a:r>
              <a:rPr lang="de-DE" dirty="0"/>
              <a:t> und Änderung der Produkte und Dienstleistungen: Aggregierte Arten von Klimaschutzmaßnahmen (Energieeffizienz, Elektrifizierung, Brennstoffwechsel, Nutzung erneuerbarer Energien, Produktänderung und Dekarbonisierung der Lieferkette, die zu den spezifischen Maßnahmen des Unternehmens passen.)</a:t>
            </a:r>
          </a:p>
          <a:p>
            <a:pPr marL="457200" lvl="0" indent="-457200">
              <a:buAutoNum type="arabicPeriod"/>
            </a:pPr>
            <a:r>
              <a:rPr lang="de-DE" dirty="0"/>
              <a:t>Investitionen: Welche Investitionen und Finanzmittel stellen Sie zur Umsetzung des Übergangsplans zur Verfügung? (Erläuterung und Quantifizierung</a:t>
            </a:r>
          </a:p>
          <a:p>
            <a:pPr marL="457200" lvl="0" indent="-457200">
              <a:buAutoNum type="arabicPeriod"/>
            </a:pPr>
            <a:r>
              <a:rPr lang="de-DE" dirty="0"/>
              <a:t>Eingeschlossene Treibhausgasemissionen: Schätzungen künftiger Treibhausgasemissionen, die voraussichtlich durch die wichtigsten Vermögenswerte oder Produkte eines Unternehmens, die innerhalb ihrer Einsatz- bzw. Lebensdauer verkauft werden, verursacht werden ( qualitative Bewertung )// Bewertung der Emissionen, die in den aktuellen Anlagen und Produkten des Unternehmens "eingeschlossen" sind </a:t>
            </a:r>
          </a:p>
          <a:p>
            <a:pPr marL="457200" lvl="0" indent="-457200">
              <a:buAutoNum type="arabicPeriod"/>
            </a:pPr>
            <a:r>
              <a:rPr lang="de-DE" dirty="0"/>
              <a:t>Erläutern Sie, wie die Aktivitäten des Unternehmens mit den Klimavorschriften in Einklang stehen. </a:t>
            </a:r>
            <a:r>
              <a:rPr lang="de-DE" dirty="0">
                <a:sym typeface="Wingdings" panose="05000000000000000000" pitchFamily="2" charset="2"/>
              </a:rPr>
              <a:t> Bezug zu EU-Taxonomie </a:t>
            </a:r>
          </a:p>
          <a:p>
            <a:pPr marL="457200" lvl="0" indent="-457200">
              <a:buAutoNum type="arabicPeriod"/>
            </a:pPr>
            <a:r>
              <a:rPr lang="de-DE" dirty="0"/>
              <a:t>Machen Sie Angaben zu wesentlichen Investitionen in fossile Brennstoffe</a:t>
            </a:r>
          </a:p>
          <a:p>
            <a:pPr marL="457200" lvl="0" indent="-457200">
              <a:buAutoNum type="arabicPeriod"/>
            </a:pPr>
            <a:r>
              <a:rPr lang="de-DE" dirty="0"/>
              <a:t>Geben Sie an, ob das Unternehmen die EU-Klima-Benchmarks einhält</a:t>
            </a:r>
          </a:p>
          <a:p>
            <a:pPr marL="457200" lvl="0" indent="-457200">
              <a:buAutoNum type="arabicPeriod"/>
            </a:pPr>
            <a:r>
              <a:rPr lang="de-DE" dirty="0"/>
              <a:t>Beschreiben Sie, wie der Klimaplan in die Gesamtstrategie des Unternehmens passt.</a:t>
            </a:r>
          </a:p>
          <a:p>
            <a:pPr marL="457200" lvl="0" indent="-457200">
              <a:buAutoNum type="arabicPeriod"/>
            </a:pPr>
            <a:r>
              <a:rPr lang="de-DE" dirty="0"/>
              <a:t>Bestätigen Sie, ob die Führungskräfte des Unternehmens den Klimaplan genehmigt haben.</a:t>
            </a:r>
          </a:p>
          <a:p>
            <a:pPr marL="457200" lvl="0" indent="-457200">
              <a:buAutoNum type="arabicPeriod"/>
            </a:pPr>
            <a:r>
              <a:rPr lang="de-DE" dirty="0"/>
              <a:t>Berichten Sie über die Fortschritte des Unternehmens mit dem Klimaplan</a:t>
            </a:r>
          </a:p>
          <a:p>
            <a:pPr marL="457200" lvl="0" indent="-457200">
              <a:buAutoNum type="arabicPeriod"/>
            </a:pPr>
            <a:r>
              <a:rPr lang="de-DE" dirty="0"/>
              <a:t>Geben Sie an, ob das Unternehmen noch keinen Klimaplan hat und wann es einen erstellen wird.</a:t>
            </a:r>
          </a:p>
        </p:txBody>
      </p:sp>
      <p:sp>
        <p:nvSpPr>
          <p:cNvPr id="4" name="Titel 1">
            <a:extLst>
              <a:ext uri="{FF2B5EF4-FFF2-40B4-BE49-F238E27FC236}">
                <a16:creationId xmlns:a16="http://schemas.microsoft.com/office/drawing/2014/main" id="{D810EC4D-F536-495F-8E54-9A44B32FCA89}"/>
              </a:ext>
            </a:extLst>
          </p:cNvPr>
          <p:cNvSpPr txBox="1">
            <a:spLocks/>
          </p:cNvSpPr>
          <p:nvPr/>
        </p:nvSpPr>
        <p:spPr>
          <a:xfrm>
            <a:off x="11089" y="0"/>
            <a:ext cx="12180911" cy="90000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indent="179388">
              <a:spcBef>
                <a:spcPct val="0"/>
              </a:spcBef>
              <a:buNone/>
              <a:defRPr sz="3200">
                <a:solidFill>
                  <a:schemeClr val="accent6"/>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2800" b="1" dirty="0">
                <a:solidFill>
                  <a:schemeClr val="accent5"/>
                </a:solidFill>
              </a:rPr>
              <a:t>Übergangsplan für den Klimaschutz</a:t>
            </a:r>
          </a:p>
        </p:txBody>
      </p:sp>
    </p:spTree>
    <p:extLst>
      <p:ext uri="{BB962C8B-B14F-4D97-AF65-F5344CB8AC3E}">
        <p14:creationId xmlns:p14="http://schemas.microsoft.com/office/powerpoint/2010/main" val="37097012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519052-44ED-4C50-A94F-CBA1F5DE446D}"/>
              </a:ext>
            </a:extLst>
          </p:cNvPr>
          <p:cNvSpPr>
            <a:spLocks noGrp="1"/>
          </p:cNvSpPr>
          <p:nvPr>
            <p:ph idx="1"/>
          </p:nvPr>
        </p:nvSpPr>
        <p:spPr/>
        <p:txBody>
          <a:bodyPr>
            <a:normAutofit lnSpcReduction="10000"/>
          </a:bodyPr>
          <a:lstStyle/>
          <a:p>
            <a:pPr marL="0" lvl="0" indent="0">
              <a:buNone/>
            </a:pPr>
            <a:r>
              <a:rPr lang="de-DE" dirty="0"/>
              <a:t>AR 13. Bei der Angabe der nach den Absätzen 19, 20 und 21 und den Abschnitten AR 10 und AR 11 erforderlichen Informationen erläutert das Unternehmen, wie es eine seinen Umständen entsprechende klimabezogene Szenarioanalyse für die Ermittlung und Bewertung von kurz-, mittel- und langfristigen physischen Risiken und Übergangsrisiken und Chancen verwendet hat, einschließlich:</a:t>
            </a:r>
          </a:p>
          <a:p>
            <a:pPr marL="0" lvl="0" indent="0">
              <a:buNone/>
            </a:pPr>
            <a:r>
              <a:rPr lang="de-DE" dirty="0"/>
              <a:t>a) welche Szenarien verwendet wurden sowie ihre Quellen und ihre Anpassung an den aktuellen Stand der Wissenschaft,</a:t>
            </a:r>
          </a:p>
          <a:p>
            <a:pPr marL="0" lvl="0" indent="0">
              <a:buNone/>
            </a:pPr>
            <a:r>
              <a:rPr lang="de-DE" dirty="0"/>
              <a:t>b) Beschreibungen, Zeithorizonten und Endpunkten, die verwendet wurden, sowie eine Erörterung, warum das Unternehmen der Ansicht ist, dass die plausiblen Risiken und Unsicherheiten durch die Bandbreite der verwendeten Szenarien abdeckt werden,</a:t>
            </a:r>
          </a:p>
          <a:p>
            <a:pPr marL="0" lvl="0" indent="0">
              <a:buNone/>
            </a:pPr>
            <a:r>
              <a:rPr lang="de-DE" dirty="0"/>
              <a:t>c) der wichtigsten Triebkräfte, die in jedem Szenario berücksichtigt werden, und warum diese für das Unternehmen relevant sind, z. B. politische Annahmen, makroökonomische Trends, Energieverbrauch und Energiemix sowie technologische Annahmen, und</a:t>
            </a:r>
          </a:p>
          <a:p>
            <a:pPr marL="0" lvl="0" indent="0">
              <a:buNone/>
            </a:pPr>
            <a:r>
              <a:rPr lang="de-DE" dirty="0"/>
              <a:t>d) wichtiger Dateneingaben und Einschränkungen der Szenarien, einschließlich ihrer Detailtreue (z. B. ob die Analyse physischer klimabedingter Risiken auf standortspezifischen geografischen Koordinaten oder auf allgemeineren nationalen oder regionalen Daten basiert).</a:t>
            </a:r>
          </a:p>
        </p:txBody>
      </p:sp>
      <p:sp>
        <p:nvSpPr>
          <p:cNvPr id="4" name="Titel 1">
            <a:extLst>
              <a:ext uri="{FF2B5EF4-FFF2-40B4-BE49-F238E27FC236}">
                <a16:creationId xmlns:a16="http://schemas.microsoft.com/office/drawing/2014/main" id="{D810EC4D-F536-495F-8E54-9A44B32FCA89}"/>
              </a:ext>
            </a:extLst>
          </p:cNvPr>
          <p:cNvSpPr txBox="1">
            <a:spLocks/>
          </p:cNvSpPr>
          <p:nvPr/>
        </p:nvSpPr>
        <p:spPr>
          <a:xfrm>
            <a:off x="11089" y="0"/>
            <a:ext cx="12180911" cy="90000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indent="179388">
              <a:spcBef>
                <a:spcPct val="0"/>
              </a:spcBef>
              <a:buNone/>
              <a:defRPr sz="3200">
                <a:solidFill>
                  <a:schemeClr val="accent6"/>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2800" b="1" dirty="0">
                <a:solidFill>
                  <a:schemeClr val="accent5"/>
                </a:solidFill>
              </a:rPr>
              <a:t>Szenarioanalyse</a:t>
            </a:r>
          </a:p>
        </p:txBody>
      </p:sp>
    </p:spTree>
    <p:extLst>
      <p:ext uri="{BB962C8B-B14F-4D97-AF65-F5344CB8AC3E}">
        <p14:creationId xmlns:p14="http://schemas.microsoft.com/office/powerpoint/2010/main" val="365825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3519052-44ED-4C50-A94F-CBA1F5DE446D}"/>
              </a:ext>
            </a:extLst>
          </p:cNvPr>
          <p:cNvSpPr>
            <a:spLocks noGrp="1"/>
          </p:cNvSpPr>
          <p:nvPr>
            <p:ph idx="1"/>
          </p:nvPr>
        </p:nvSpPr>
        <p:spPr/>
        <p:txBody>
          <a:bodyPr>
            <a:normAutofit/>
          </a:bodyPr>
          <a:lstStyle/>
          <a:p>
            <a:endParaRPr lang="de-DE" dirty="0"/>
          </a:p>
          <a:p>
            <a:r>
              <a:rPr lang="de-DE" dirty="0"/>
              <a:t>AR 14. Bei der Durchführung der </a:t>
            </a:r>
            <a:r>
              <a:rPr lang="de-DE" b="1" i="1" dirty="0"/>
              <a:t>Szenarioanalyse </a:t>
            </a:r>
            <a:r>
              <a:rPr lang="de-DE" dirty="0"/>
              <a:t>kann das Unternehmen die folgenden Leitlinien berücksichtigen: das technische Beiheft der TCFD mit dem Titel „The Use </a:t>
            </a:r>
            <a:r>
              <a:rPr lang="de-DE" dirty="0" err="1"/>
              <a:t>of</a:t>
            </a:r>
            <a:r>
              <a:rPr lang="de-DE" dirty="0"/>
              <a:t> Scenario Analysis in Disclosure </a:t>
            </a:r>
            <a:r>
              <a:rPr lang="de-DE" dirty="0" err="1"/>
              <a:t>of</a:t>
            </a:r>
            <a:r>
              <a:rPr lang="de-DE" dirty="0"/>
              <a:t> Climate-</a:t>
            </a:r>
            <a:r>
              <a:rPr lang="de-DE" dirty="0" err="1"/>
              <a:t>related</a:t>
            </a:r>
            <a:r>
              <a:rPr lang="de-DE" dirty="0"/>
              <a:t> </a:t>
            </a:r>
            <a:r>
              <a:rPr lang="de-DE" dirty="0" err="1"/>
              <a:t>Risks</a:t>
            </a:r>
            <a:r>
              <a:rPr lang="de-DE" dirty="0"/>
              <a:t> and </a:t>
            </a:r>
            <a:r>
              <a:rPr lang="de-DE" dirty="0" err="1"/>
              <a:t>Opportunities</a:t>
            </a:r>
            <a:r>
              <a:rPr lang="de-DE" dirty="0"/>
              <a:t>“ (Nutzung der Szenarioanalyse bei der Offenlegung klimabedingter Risiken und Chancen) (2017), die Leitlinien der TCFD mit dem Titel „</a:t>
            </a:r>
            <a:r>
              <a:rPr lang="de-DE" dirty="0" err="1"/>
              <a:t>Guidance</a:t>
            </a:r>
            <a:r>
              <a:rPr lang="de-DE" dirty="0"/>
              <a:t> on Scenario Analysis </a:t>
            </a:r>
            <a:r>
              <a:rPr lang="de-DE" dirty="0" err="1"/>
              <a:t>for</a:t>
            </a:r>
            <a:r>
              <a:rPr lang="de-DE" dirty="0"/>
              <a:t> Non-Financial Companies“ (Leitlinien zu Szenarioanalysen für Nicht-Finanzunternehmen) (2020), die ISO 14091:2021 „Anpassung an den Klimawandel – Vulnerabilität, Auswirkungen und Risikobewertung“ sonstige anerkannte Industriestandards wie das NGFS (Network </a:t>
            </a:r>
            <a:r>
              <a:rPr lang="de-DE" dirty="0" err="1"/>
              <a:t>for</a:t>
            </a:r>
            <a:r>
              <a:rPr lang="de-DE" dirty="0"/>
              <a:t> </a:t>
            </a:r>
            <a:r>
              <a:rPr lang="de-DE" dirty="0" err="1"/>
              <a:t>Greening</a:t>
            </a:r>
            <a:r>
              <a:rPr lang="de-DE" dirty="0"/>
              <a:t> </a:t>
            </a:r>
            <a:r>
              <a:rPr lang="de-DE" dirty="0" err="1"/>
              <a:t>the</a:t>
            </a:r>
            <a:r>
              <a:rPr lang="de-DE" dirty="0"/>
              <a:t> Financial System) und EU-weite, nationale, regionale und lokale Vorschriften. </a:t>
            </a:r>
          </a:p>
          <a:p>
            <a:r>
              <a:rPr lang="de-DE" dirty="0"/>
              <a:t>AR 15. Das Unternehmen erläutert kurz, inwiefern die verwendeten Klimaszenarien mit den  kritischen klimabezogenen Annahmen in den Abschlüssen vereinbar sind. </a:t>
            </a:r>
          </a:p>
          <a:p>
            <a:endParaRPr lang="de-DE" dirty="0"/>
          </a:p>
        </p:txBody>
      </p:sp>
      <p:sp>
        <p:nvSpPr>
          <p:cNvPr id="4" name="Titel 1">
            <a:extLst>
              <a:ext uri="{FF2B5EF4-FFF2-40B4-BE49-F238E27FC236}">
                <a16:creationId xmlns:a16="http://schemas.microsoft.com/office/drawing/2014/main" id="{D810EC4D-F536-495F-8E54-9A44B32FCA89}"/>
              </a:ext>
            </a:extLst>
          </p:cNvPr>
          <p:cNvSpPr txBox="1">
            <a:spLocks/>
          </p:cNvSpPr>
          <p:nvPr/>
        </p:nvSpPr>
        <p:spPr>
          <a:xfrm>
            <a:off x="11089" y="0"/>
            <a:ext cx="12180911" cy="900000"/>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de-DE"/>
            </a:defPPr>
            <a:lvl1pPr indent="179388">
              <a:spcBef>
                <a:spcPct val="0"/>
              </a:spcBef>
              <a:buNone/>
              <a:defRPr sz="3200">
                <a:solidFill>
                  <a:schemeClr val="accent6"/>
                </a:solidFill>
                <a:latin typeface="Segoe UI" panose="020B050204020402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de-DE" sz="2800" b="1" dirty="0">
                <a:solidFill>
                  <a:schemeClr val="accent5"/>
                </a:solidFill>
              </a:rPr>
              <a:t>Szenarioanalyse</a:t>
            </a:r>
          </a:p>
        </p:txBody>
      </p:sp>
    </p:spTree>
    <p:extLst>
      <p:ext uri="{BB962C8B-B14F-4D97-AF65-F5344CB8AC3E}">
        <p14:creationId xmlns:p14="http://schemas.microsoft.com/office/powerpoint/2010/main" val="3259800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feld 31">
            <a:extLst>
              <a:ext uri="{FF2B5EF4-FFF2-40B4-BE49-F238E27FC236}">
                <a16:creationId xmlns:a16="http://schemas.microsoft.com/office/drawing/2014/main" id="{D44EA672-B96F-4C38-8461-F3B8CDB0AA66}"/>
              </a:ext>
            </a:extLst>
          </p:cNvPr>
          <p:cNvSpPr txBox="1"/>
          <p:nvPr/>
        </p:nvSpPr>
        <p:spPr>
          <a:xfrm>
            <a:off x="396000" y="1080000"/>
            <a:ext cx="11161000" cy="726289"/>
          </a:xfrm>
          <a:prstGeom prst="rect">
            <a:avLst/>
          </a:prstGeom>
          <a:noFill/>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Wir wollen an der Schaffung einer Welt mitwirken, in der Unternehmen einen netto positiven Beitrag zu Markt, Mensch und Umwelt in Einklang mit den 17 globalen Nachhaltigkeitszielen leisten.  </a:t>
            </a:r>
          </a:p>
        </p:txBody>
      </p:sp>
      <p:sp>
        <p:nvSpPr>
          <p:cNvPr id="35" name="Textfeld 34">
            <a:extLst>
              <a:ext uri="{FF2B5EF4-FFF2-40B4-BE49-F238E27FC236}">
                <a16:creationId xmlns:a16="http://schemas.microsoft.com/office/drawing/2014/main" id="{696A0643-780B-4DA8-A396-8C2889E7E5D0}"/>
              </a:ext>
            </a:extLst>
          </p:cNvPr>
          <p:cNvSpPr txBox="1"/>
          <p:nvPr/>
        </p:nvSpPr>
        <p:spPr>
          <a:xfrm>
            <a:off x="396000" y="2381250"/>
            <a:ext cx="5453900" cy="34163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In einer freien Gesellschaft müssen alle Verantwortung übernehmen. Auch Unternehmen.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Denn viele der komplexen gesellschaftlichen Herausforderungen unserer Zeit lassen sich nur mit dem Beitrag von Unternehmen lösen.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Unternehmen sind Teil der Lösung!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Deshalb bewegen und befähigen wir Unternehmen, ihre Verantwortung für das Kerngeschäft und für die Gesellschaft zu übernehmen. </a:t>
            </a:r>
          </a:p>
        </p:txBody>
      </p:sp>
      <p:pic>
        <p:nvPicPr>
          <p:cNvPr id="36" name="Grafik 35">
            <a:extLst>
              <a:ext uri="{FF2B5EF4-FFF2-40B4-BE49-F238E27FC236}">
                <a16:creationId xmlns:a16="http://schemas.microsoft.com/office/drawing/2014/main" id="{DC42B50F-5F35-442D-A8B7-9F1E872DF814}"/>
              </a:ext>
            </a:extLst>
          </p:cNvPr>
          <p:cNvPicPr>
            <a:picLocks noChangeAspect="1"/>
          </p:cNvPicPr>
          <p:nvPr/>
        </p:nvPicPr>
        <p:blipFill rotWithShape="1">
          <a:blip r:embed="rId3" cstate="print">
            <a:grayscl/>
            <a:extLst>
              <a:ext uri="{28A0092B-C50C-407E-A947-70E740481C1C}">
                <a14:useLocalDpi xmlns:a14="http://schemas.microsoft.com/office/drawing/2010/main" val="0"/>
              </a:ext>
            </a:extLst>
          </a:blip>
          <a:srcRect l="16718" t="33855" r="27347" b="1158"/>
          <a:stretch/>
        </p:blipFill>
        <p:spPr>
          <a:xfrm>
            <a:off x="6240502" y="2381250"/>
            <a:ext cx="5214898" cy="3342192"/>
          </a:xfrm>
          <a:prstGeom prst="rect">
            <a:avLst/>
          </a:prstGeom>
        </p:spPr>
      </p:pic>
      <p:sp>
        <p:nvSpPr>
          <p:cNvPr id="10" name="TextBox 8">
            <a:extLst>
              <a:ext uri="{FF2B5EF4-FFF2-40B4-BE49-F238E27FC236}">
                <a16:creationId xmlns:a16="http://schemas.microsoft.com/office/drawing/2014/main" id="{178747AF-02D1-49D9-8684-3022EC32E1A2}"/>
              </a:ext>
            </a:extLst>
          </p:cNvPr>
          <p:cNvSpPr txBox="1"/>
          <p:nvPr/>
        </p:nvSpPr>
        <p:spPr>
          <a:xfrm>
            <a:off x="0" y="266302"/>
            <a:ext cx="12193200" cy="387798"/>
          </a:xfrm>
          <a:prstGeom prst="rect">
            <a:avLst/>
          </a:prstGeom>
        </p:spPr>
        <p:txBody>
          <a:bodyPr lIns="0" tIns="0" rIns="0" bIns="0" rtlCol="0" anchor="ctr">
            <a:spAutoFit/>
          </a:bodyPr>
          <a:lstStyle/>
          <a:p>
            <a:pPr marL="0" marR="0" lvl="0" indent="360363"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Vision und Mission: Warum wir tun, was wir tun</a:t>
            </a:r>
          </a:p>
        </p:txBody>
      </p:sp>
      <p:sp>
        <p:nvSpPr>
          <p:cNvPr id="11" name="Rechteck 10">
            <a:extLst>
              <a:ext uri="{FF2B5EF4-FFF2-40B4-BE49-F238E27FC236}">
                <a16:creationId xmlns:a16="http://schemas.microsoft.com/office/drawing/2014/main" id="{8602EEE4-4A50-4A78-83E0-A4E45FC537B2}"/>
              </a:ext>
            </a:extLst>
          </p:cNvPr>
          <p:cNvSpPr/>
          <p:nvPr/>
        </p:nvSpPr>
        <p:spPr>
          <a:xfrm>
            <a:off x="0" y="0"/>
            <a:ext cx="81000" cy="6876000"/>
          </a:xfrm>
          <a:prstGeom prst="rect">
            <a:avLst/>
          </a:prstGeom>
          <a:solidFill>
            <a:srgbClr val="00809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47" b="0" i="0" u="none" strike="noStrike" kern="0" cap="none" spc="0" normalizeH="0" baseline="0" noProof="0">
              <a:ln>
                <a:noFill/>
              </a:ln>
              <a:solidFill>
                <a:srgbClr val="009A9A"/>
              </a:solidFill>
              <a:effectLst/>
              <a:uLnTx/>
              <a:uFillTx/>
              <a:latin typeface="Calibri" panose="020F0502020204030204"/>
              <a:ea typeface="+mn-ea"/>
              <a:cs typeface="+mn-cs"/>
            </a:endParaRPr>
          </a:p>
        </p:txBody>
      </p:sp>
      <p:sp>
        <p:nvSpPr>
          <p:cNvPr id="7" name="Foliennummernplatzhalter 3">
            <a:extLst>
              <a:ext uri="{FF2B5EF4-FFF2-40B4-BE49-F238E27FC236}">
                <a16:creationId xmlns:a16="http://schemas.microsoft.com/office/drawing/2014/main" id="{C5FEC22A-A58E-48B5-BA31-1DA6FFD6B5C3}"/>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FEC9D7E-A7CC-42D1-BA16-B7E2BB6828DA}" type="slidenum">
              <a:rPr kumimoji="0" lang="de-DE" sz="1000" b="0" i="0" u="none" strike="noStrike" kern="1200" cap="none" spc="0" normalizeH="0" baseline="0" noProof="0" smtClean="0">
                <a:ln>
                  <a:noFill/>
                </a:ln>
                <a:solidFill>
                  <a:srgbClr val="00243A"/>
                </a:solidFill>
                <a:effectLst/>
                <a:uLnTx/>
                <a:uFillTx/>
                <a:latin typeface="Segoe U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dirty="0">
              <a:ln>
                <a:noFill/>
              </a:ln>
              <a:solidFill>
                <a:srgbClr val="00243A"/>
              </a:solidFill>
              <a:effectLst/>
              <a:uLnTx/>
              <a:uFillTx/>
              <a:latin typeface="Segoe UI"/>
              <a:ea typeface="+mn-ea"/>
              <a:cs typeface="+mn-cs"/>
            </a:endParaRPr>
          </a:p>
        </p:txBody>
      </p:sp>
    </p:spTree>
    <p:extLst>
      <p:ext uri="{BB962C8B-B14F-4D97-AF65-F5344CB8AC3E}">
        <p14:creationId xmlns:p14="http://schemas.microsoft.com/office/powerpoint/2010/main" val="2920062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0" y="256101"/>
            <a:ext cx="12193200" cy="387798"/>
          </a:xfrm>
          <a:prstGeom prst="rect">
            <a:avLst/>
          </a:prstGeom>
        </p:spPr>
        <p:txBody>
          <a:bodyPr lIns="0" tIns="0" rIns="0" bIns="0" rtlCol="0" anchor="ctr">
            <a:spAutoFit/>
          </a:bodyPr>
          <a:lstStyle/>
          <a:p>
            <a:pPr marL="0" marR="0" lvl="0" indent="360363" algn="l"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srgbClr val="008096"/>
                </a:solidFill>
                <a:effectLst/>
                <a:uLnTx/>
                <a:uFillTx/>
                <a:latin typeface="Segoe UI" panose="020B0502040204020203" pitchFamily="34" charset="0"/>
                <a:ea typeface="+mn-ea"/>
                <a:cs typeface="Segoe UI" panose="020B0502040204020203" pitchFamily="34" charset="0"/>
              </a:rPr>
              <a:t>Unsere Grundsätze: Wie wir arbeiten</a:t>
            </a:r>
          </a:p>
        </p:txBody>
      </p:sp>
      <p:sp>
        <p:nvSpPr>
          <p:cNvPr id="55" name="Rechteck 54">
            <a:extLst>
              <a:ext uri="{FF2B5EF4-FFF2-40B4-BE49-F238E27FC236}">
                <a16:creationId xmlns:a16="http://schemas.microsoft.com/office/drawing/2014/main" id="{891C6CA1-90EA-4173-AF6A-34E7C537EAC8}"/>
              </a:ext>
            </a:extLst>
          </p:cNvPr>
          <p:cNvSpPr/>
          <p:nvPr/>
        </p:nvSpPr>
        <p:spPr>
          <a:xfrm>
            <a:off x="0" y="0"/>
            <a:ext cx="81000" cy="6876000"/>
          </a:xfrm>
          <a:prstGeom prst="rect">
            <a:avLst/>
          </a:prstGeom>
          <a:solidFill>
            <a:srgbClr val="00809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47" b="0" i="0" u="none" strike="noStrike" kern="0" cap="none" spc="0" normalizeH="0" baseline="0" noProof="0">
              <a:ln>
                <a:noFill/>
              </a:ln>
              <a:solidFill>
                <a:srgbClr val="009A9A"/>
              </a:solidFill>
              <a:effectLst/>
              <a:uLnTx/>
              <a:uFillTx/>
              <a:latin typeface="Calibri" panose="020F0502020204030204"/>
              <a:ea typeface="+mn-ea"/>
              <a:cs typeface="+mn-cs"/>
            </a:endParaRPr>
          </a:p>
        </p:txBody>
      </p:sp>
      <p:pic>
        <p:nvPicPr>
          <p:cNvPr id="6" name="Grafik 5">
            <a:extLst>
              <a:ext uri="{FF2B5EF4-FFF2-40B4-BE49-F238E27FC236}">
                <a16:creationId xmlns:a16="http://schemas.microsoft.com/office/drawing/2014/main" id="{B9AF4146-82F0-40DF-A804-EBF536C0D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73" y="1127752"/>
            <a:ext cx="10626454" cy="4942800"/>
          </a:xfrm>
          <a:prstGeom prst="rect">
            <a:avLst/>
          </a:prstGeom>
        </p:spPr>
      </p:pic>
      <p:sp>
        <p:nvSpPr>
          <p:cNvPr id="5" name="Foliennummernplatzhalter 3">
            <a:extLst>
              <a:ext uri="{FF2B5EF4-FFF2-40B4-BE49-F238E27FC236}">
                <a16:creationId xmlns:a16="http://schemas.microsoft.com/office/drawing/2014/main" id="{F7E14DF4-D8F5-440C-A5F4-488A9307D076}"/>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FEC9D7E-A7CC-42D1-BA16-B7E2BB6828DA}" type="slidenum">
              <a:rPr kumimoji="0" lang="de-DE" sz="1000" b="0" i="0" u="none" strike="noStrike" kern="1200" cap="none" spc="0" normalizeH="0" baseline="0" noProof="0" smtClean="0">
                <a:ln>
                  <a:noFill/>
                </a:ln>
                <a:solidFill>
                  <a:srgbClr val="00243A"/>
                </a:solidFill>
                <a:effectLst/>
                <a:uLnTx/>
                <a:uFillTx/>
                <a:latin typeface="Segoe U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a:t>
            </a:fld>
            <a:endParaRPr kumimoji="0" lang="de-DE" sz="1000" b="0" i="0" u="none" strike="noStrike" kern="1200" cap="none" spc="0" normalizeH="0" baseline="0" noProof="0" dirty="0">
              <a:ln>
                <a:noFill/>
              </a:ln>
              <a:solidFill>
                <a:srgbClr val="00243A"/>
              </a:solidFill>
              <a:effectLst/>
              <a:uLnTx/>
              <a:uFillTx/>
              <a:latin typeface="Segoe UI"/>
              <a:ea typeface="+mn-ea"/>
              <a:cs typeface="+mn-cs"/>
            </a:endParaRPr>
          </a:p>
        </p:txBody>
      </p:sp>
    </p:spTree>
    <p:extLst>
      <p:ext uri="{BB962C8B-B14F-4D97-AF65-F5344CB8AC3E}">
        <p14:creationId xmlns:p14="http://schemas.microsoft.com/office/powerpoint/2010/main" val="3142644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93"/>
          <p:cNvSpPr txBox="1"/>
          <p:nvPr/>
        </p:nvSpPr>
        <p:spPr>
          <a:xfrm>
            <a:off x="1479668" y="1003849"/>
            <a:ext cx="9232664" cy="726289"/>
          </a:xfrm>
          <a:prstGeom prst="rect">
            <a:avLst/>
          </a:prstGeom>
          <a:noFill/>
        </p:spPr>
        <p:txBody>
          <a:bodyPr wrap="square" rtlCol="0">
            <a:spAutoFit/>
          </a:bodyPr>
          <a:lstStyle>
            <a:defPPr>
              <a:defRPr lang="de-DE"/>
            </a:defPPr>
            <a:lvl1pPr>
              <a:lnSpc>
                <a:spcPct val="120000"/>
              </a:lnSpc>
              <a:defRPr b="1">
                <a:latin typeface="Segoe UI" panose="020B0502040204020203" pitchFamily="34" charset="0"/>
                <a:cs typeface="Segoe UI" panose="020B0502040204020203" pitchFamily="34" charset="0"/>
              </a:defRPr>
            </a:lvl1pP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Wir arbeiten mit Organisationen aus allen Sektoren zusammen, </a:t>
            </a:r>
          </a:p>
          <a:p>
            <a:pPr marL="0" marR="0" lvl="0" indent="0" algn="ctr" defTabSz="457200" rtl="0" eaLnBrk="1" fontAlgn="auto" latinLnBrk="0" hangingPunct="1">
              <a:lnSpc>
                <a:spcPct val="12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0243A"/>
                </a:solidFill>
                <a:effectLst/>
                <a:uLnTx/>
                <a:uFillTx/>
                <a:latin typeface="Segoe UI" panose="020B0502040204020203" pitchFamily="34" charset="0"/>
                <a:ea typeface="+mn-ea"/>
                <a:cs typeface="Segoe UI" panose="020B0502040204020203" pitchFamily="34" charset="0"/>
              </a:rPr>
              <a:t>um Nachhaltigkeit in Unternehmen und in der Gesellschaft voranzutreiben.</a:t>
            </a:r>
          </a:p>
        </p:txBody>
      </p:sp>
      <p:sp>
        <p:nvSpPr>
          <p:cNvPr id="104" name="TextBox 8">
            <a:extLst>
              <a:ext uri="{FF2B5EF4-FFF2-40B4-BE49-F238E27FC236}">
                <a16:creationId xmlns:a16="http://schemas.microsoft.com/office/drawing/2014/main" id="{C22F9A2C-1339-4BE6-9D49-15AEE2F7F167}"/>
              </a:ext>
            </a:extLst>
          </p:cNvPr>
          <p:cNvSpPr txBox="1"/>
          <p:nvPr/>
        </p:nvSpPr>
        <p:spPr>
          <a:xfrm>
            <a:off x="39977" y="270941"/>
            <a:ext cx="12193200" cy="387798"/>
          </a:xfrm>
          <a:prstGeom prst="rect">
            <a:avLst/>
          </a:prstGeom>
        </p:spPr>
        <p:txBody>
          <a:bodyPr lIns="0" tIns="0" rIns="0" bIns="0" rtlCol="0" anchor="ctr">
            <a:spAutoFit/>
          </a:bodyPr>
          <a:lstStyle>
            <a:defPPr>
              <a:defRPr lang="de-DE"/>
            </a:defPPr>
            <a:lvl1pPr indent="360363">
              <a:lnSpc>
                <a:spcPct val="90000"/>
              </a:lnSpc>
              <a:spcBef>
                <a:spcPct val="0"/>
              </a:spcBef>
              <a:defRPr sz="3200" b="1">
                <a:solidFill>
                  <a:srgbClr val="008096"/>
                </a:solidFill>
                <a:latin typeface="Segoe UI" panose="020B0502040204020203" pitchFamily="34" charset="0"/>
                <a:ea typeface="+mj-ea"/>
                <a:cs typeface="Segoe UI" panose="020B0502040204020203" pitchFamily="34" charset="0"/>
              </a:defRPr>
            </a:lvl1pPr>
          </a:lstStyle>
          <a:p>
            <a:pPr marL="0" marR="0" lvl="0" indent="360363" algn="l" defTabSz="4572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srgbClr val="008096"/>
                </a:solidFill>
                <a:effectLst/>
                <a:uLnTx/>
                <a:uFillTx/>
                <a:latin typeface="Segoe UI" panose="020B0502040204020203" pitchFamily="34" charset="0"/>
                <a:ea typeface="+mj-ea"/>
                <a:cs typeface="Segoe UI" panose="020B0502040204020203" pitchFamily="34" charset="0"/>
              </a:rPr>
              <a:t>Mit wem wir zusammenarbeiten (Auswahl)</a:t>
            </a:r>
          </a:p>
        </p:txBody>
      </p:sp>
      <p:pic>
        <p:nvPicPr>
          <p:cNvPr id="305" name="Grafik 304">
            <a:extLst>
              <a:ext uri="{FF2B5EF4-FFF2-40B4-BE49-F238E27FC236}">
                <a16:creationId xmlns:a16="http://schemas.microsoft.com/office/drawing/2014/main" id="{C03E0D3A-1252-481C-B816-7D626672CCE5}"/>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351325" y="5017623"/>
            <a:ext cx="1045868" cy="431533"/>
          </a:xfrm>
          <a:prstGeom prst="rect">
            <a:avLst/>
          </a:prstGeom>
        </p:spPr>
      </p:pic>
      <p:pic>
        <p:nvPicPr>
          <p:cNvPr id="306" name="Picture 50">
            <a:extLst>
              <a:ext uri="{FF2B5EF4-FFF2-40B4-BE49-F238E27FC236}">
                <a16:creationId xmlns:a16="http://schemas.microsoft.com/office/drawing/2014/main" id="{43C2C447-97A3-4B18-8497-E966EB7A415E}"/>
              </a:ext>
            </a:extLst>
          </p:cNvPr>
          <p:cNvPicPr>
            <a:picLocks noChangeAspect="1"/>
          </p:cNvPicPr>
          <p:nvPr/>
        </p:nvPicPr>
        <p:blipFill>
          <a:blip r:embed="rId4">
            <a:grayscl/>
          </a:blip>
          <a:srcRect t="23907" b="22569"/>
          <a:stretch>
            <a:fillRect/>
          </a:stretch>
        </p:blipFill>
        <p:spPr>
          <a:xfrm>
            <a:off x="-1254084" y="5588996"/>
            <a:ext cx="1027361" cy="361477"/>
          </a:xfrm>
          <a:prstGeom prst="rect">
            <a:avLst/>
          </a:prstGeom>
        </p:spPr>
      </p:pic>
      <p:pic>
        <p:nvPicPr>
          <p:cNvPr id="310" name="Picture 2">
            <a:extLst>
              <a:ext uri="{FF2B5EF4-FFF2-40B4-BE49-F238E27FC236}">
                <a16:creationId xmlns:a16="http://schemas.microsoft.com/office/drawing/2014/main" id="{FF6FB588-F6D4-4418-BCC6-AF55E349C1E0}"/>
              </a:ext>
            </a:extLst>
          </p:cNvPr>
          <p:cNvPicPr>
            <a:picLocks noChangeAspect="1" noChangeArrowheads="1"/>
          </p:cNvPicPr>
          <p:nvPr/>
        </p:nvPicPr>
        <p:blipFill>
          <a:blip r:embed="rId5" cstate="print">
            <a:grayscl/>
            <a:extLst>
              <a:ext uri="{28A0092B-C50C-407E-A947-70E740481C1C}">
                <a14:useLocalDpi xmlns:a14="http://schemas.microsoft.com/office/drawing/2010/main" val="0"/>
              </a:ext>
            </a:extLst>
          </a:blip>
          <a:srcRect/>
          <a:stretch>
            <a:fillRect/>
          </a:stretch>
        </p:blipFill>
        <p:spPr bwMode="auto">
          <a:xfrm>
            <a:off x="-1502079" y="2098517"/>
            <a:ext cx="955555" cy="30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fik 32">
            <a:extLst>
              <a:ext uri="{FF2B5EF4-FFF2-40B4-BE49-F238E27FC236}">
                <a16:creationId xmlns:a16="http://schemas.microsoft.com/office/drawing/2014/main" id="{014876F1-6045-4907-8572-CE4B4C8E080A}"/>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165107" y="3644735"/>
            <a:ext cx="1017446" cy="406978"/>
          </a:xfrm>
          <a:prstGeom prst="rect">
            <a:avLst/>
          </a:prstGeom>
        </p:spPr>
      </p:pic>
      <p:pic>
        <p:nvPicPr>
          <p:cNvPr id="317" name="Grafik 316">
            <a:extLst>
              <a:ext uri="{FF2B5EF4-FFF2-40B4-BE49-F238E27FC236}">
                <a16:creationId xmlns:a16="http://schemas.microsoft.com/office/drawing/2014/main" id="{18276AA1-E18A-45C9-9D7F-E96150FEC360}"/>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254084" y="2624459"/>
            <a:ext cx="851566" cy="317023"/>
          </a:xfrm>
          <a:prstGeom prst="rect">
            <a:avLst/>
          </a:prstGeom>
        </p:spPr>
      </p:pic>
      <p:pic>
        <p:nvPicPr>
          <p:cNvPr id="319" name="Grafik 318">
            <a:extLst>
              <a:ext uri="{FF2B5EF4-FFF2-40B4-BE49-F238E27FC236}">
                <a16:creationId xmlns:a16="http://schemas.microsoft.com/office/drawing/2014/main" id="{D5A0A8AC-3613-46F5-B8B6-53616B9B6EBE}"/>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165614" y="4268663"/>
            <a:ext cx="1122235" cy="500998"/>
          </a:xfrm>
          <a:prstGeom prst="rect">
            <a:avLst/>
          </a:prstGeom>
        </p:spPr>
      </p:pic>
      <p:pic>
        <p:nvPicPr>
          <p:cNvPr id="321" name="Grafik 320">
            <a:extLst>
              <a:ext uri="{FF2B5EF4-FFF2-40B4-BE49-F238E27FC236}">
                <a16:creationId xmlns:a16="http://schemas.microsoft.com/office/drawing/2014/main" id="{DE5A1F63-2DA9-4723-A844-1568FCE8198D}"/>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4993441" y="3840111"/>
            <a:ext cx="514251" cy="686552"/>
          </a:xfrm>
          <a:prstGeom prst="rect">
            <a:avLst/>
          </a:prstGeom>
        </p:spPr>
      </p:pic>
      <p:pic>
        <p:nvPicPr>
          <p:cNvPr id="325" name="Grafik 324">
            <a:extLst>
              <a:ext uri="{FF2B5EF4-FFF2-40B4-BE49-F238E27FC236}">
                <a16:creationId xmlns:a16="http://schemas.microsoft.com/office/drawing/2014/main" id="{D980F3CD-5B07-4C40-A56C-61E8DACFF95E}"/>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2261745" y="3005777"/>
            <a:ext cx="775058" cy="423223"/>
          </a:xfrm>
          <a:prstGeom prst="rect">
            <a:avLst/>
          </a:prstGeom>
        </p:spPr>
      </p:pic>
      <p:pic>
        <p:nvPicPr>
          <p:cNvPr id="329" name="Grafik 328">
            <a:extLst>
              <a:ext uri="{FF2B5EF4-FFF2-40B4-BE49-F238E27FC236}">
                <a16:creationId xmlns:a16="http://schemas.microsoft.com/office/drawing/2014/main" id="{3A24B02A-7DCE-43B9-A25F-2E4D8E03C83F}"/>
              </a:ext>
            </a:extLst>
          </p:cNvPr>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7643335" y="4035278"/>
            <a:ext cx="1050754" cy="305628"/>
          </a:xfrm>
          <a:prstGeom prst="rect">
            <a:avLst/>
          </a:prstGeom>
        </p:spPr>
      </p:pic>
      <p:grpSp>
        <p:nvGrpSpPr>
          <p:cNvPr id="2" name="Gruppieren 1">
            <a:extLst>
              <a:ext uri="{FF2B5EF4-FFF2-40B4-BE49-F238E27FC236}">
                <a16:creationId xmlns:a16="http://schemas.microsoft.com/office/drawing/2014/main" id="{F8CD2ADD-C2C7-4587-9B4D-3246DFBC2B5F}"/>
              </a:ext>
            </a:extLst>
          </p:cNvPr>
          <p:cNvGrpSpPr/>
          <p:nvPr/>
        </p:nvGrpSpPr>
        <p:grpSpPr>
          <a:xfrm>
            <a:off x="-1983732" y="2109053"/>
            <a:ext cx="12364417" cy="4158077"/>
            <a:chOff x="-803681" y="2200790"/>
            <a:chExt cx="10647457" cy="3512484"/>
          </a:xfrm>
        </p:grpSpPr>
        <p:grpSp>
          <p:nvGrpSpPr>
            <p:cNvPr id="208" name="Group 2">
              <a:extLst>
                <a:ext uri="{FF2B5EF4-FFF2-40B4-BE49-F238E27FC236}">
                  <a16:creationId xmlns:a16="http://schemas.microsoft.com/office/drawing/2014/main" id="{DF7FB446-6211-4FDF-A966-0B713AEBAA17}"/>
                </a:ext>
              </a:extLst>
            </p:cNvPr>
            <p:cNvGrpSpPr/>
            <p:nvPr/>
          </p:nvGrpSpPr>
          <p:grpSpPr>
            <a:xfrm>
              <a:off x="4825476" y="2914439"/>
              <a:ext cx="1191173" cy="631641"/>
              <a:chOff x="0" y="0"/>
              <a:chExt cx="13557437" cy="6607929"/>
            </a:xfrm>
          </p:grpSpPr>
          <p:sp>
            <p:nvSpPr>
              <p:cNvPr id="209" name="Freeform 3">
                <a:extLst>
                  <a:ext uri="{FF2B5EF4-FFF2-40B4-BE49-F238E27FC236}">
                    <a16:creationId xmlns:a16="http://schemas.microsoft.com/office/drawing/2014/main" id="{9F1A6C64-45AE-4468-9DA8-484A5912ADFD}"/>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10" name="Group 4">
              <a:extLst>
                <a:ext uri="{FF2B5EF4-FFF2-40B4-BE49-F238E27FC236}">
                  <a16:creationId xmlns:a16="http://schemas.microsoft.com/office/drawing/2014/main" id="{81A1F2AF-D2CF-47E6-8E61-AF6A9595FD03}"/>
                </a:ext>
              </a:extLst>
            </p:cNvPr>
            <p:cNvGrpSpPr/>
            <p:nvPr/>
          </p:nvGrpSpPr>
          <p:grpSpPr>
            <a:xfrm>
              <a:off x="3541352" y="2914439"/>
              <a:ext cx="1191173" cy="631641"/>
              <a:chOff x="0" y="0"/>
              <a:chExt cx="13557437" cy="6607929"/>
            </a:xfrm>
          </p:grpSpPr>
          <p:sp>
            <p:nvSpPr>
              <p:cNvPr id="211" name="Freeform 5">
                <a:extLst>
                  <a:ext uri="{FF2B5EF4-FFF2-40B4-BE49-F238E27FC236}">
                    <a16:creationId xmlns:a16="http://schemas.microsoft.com/office/drawing/2014/main" id="{D313F2B0-E70F-4CAF-BA5C-F7AED0452C65}"/>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pic>
          <p:nvPicPr>
            <p:cNvPr id="213" name="Picture 7">
              <a:extLst>
                <a:ext uri="{FF2B5EF4-FFF2-40B4-BE49-F238E27FC236}">
                  <a16:creationId xmlns:a16="http://schemas.microsoft.com/office/drawing/2014/main" id="{ED68EC7D-FE15-4D07-9203-7F783A596C3F}"/>
                </a:ext>
              </a:extLst>
            </p:cNvPr>
            <p:cNvPicPr>
              <a:picLocks noChangeAspect="1"/>
            </p:cNvPicPr>
            <p:nvPr/>
          </p:nvPicPr>
          <p:blipFill>
            <a:blip r:embed="rId12">
              <a:grayscl/>
            </a:blip>
            <a:srcRect b="48133"/>
            <a:stretch>
              <a:fillRect/>
            </a:stretch>
          </p:blipFill>
          <p:spPr>
            <a:xfrm>
              <a:off x="7504110" y="4393099"/>
              <a:ext cx="899263" cy="507436"/>
            </a:xfrm>
            <a:prstGeom prst="rect">
              <a:avLst/>
            </a:prstGeom>
          </p:spPr>
        </p:pic>
        <p:grpSp>
          <p:nvGrpSpPr>
            <p:cNvPr id="214" name="Group 12">
              <a:extLst>
                <a:ext uri="{FF2B5EF4-FFF2-40B4-BE49-F238E27FC236}">
                  <a16:creationId xmlns:a16="http://schemas.microsoft.com/office/drawing/2014/main" id="{B903FF2C-DF03-4AD9-A71F-E0966DCF9980}"/>
                </a:ext>
              </a:extLst>
            </p:cNvPr>
            <p:cNvGrpSpPr/>
            <p:nvPr/>
          </p:nvGrpSpPr>
          <p:grpSpPr>
            <a:xfrm>
              <a:off x="8641492" y="2914439"/>
              <a:ext cx="1191173" cy="631641"/>
              <a:chOff x="0" y="0"/>
              <a:chExt cx="13557437" cy="6607929"/>
            </a:xfrm>
          </p:grpSpPr>
          <p:sp>
            <p:nvSpPr>
              <p:cNvPr id="215" name="Freeform 13">
                <a:extLst>
                  <a:ext uri="{FF2B5EF4-FFF2-40B4-BE49-F238E27FC236}">
                    <a16:creationId xmlns:a16="http://schemas.microsoft.com/office/drawing/2014/main" id="{C5971D3A-1DE6-471C-8450-890446A0471B}"/>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16" name="Group 16">
              <a:extLst>
                <a:ext uri="{FF2B5EF4-FFF2-40B4-BE49-F238E27FC236}">
                  <a16:creationId xmlns:a16="http://schemas.microsoft.com/office/drawing/2014/main" id="{B9049B6A-8026-4DF7-9AF4-654E047C2D4C}"/>
                </a:ext>
              </a:extLst>
            </p:cNvPr>
            <p:cNvGrpSpPr/>
            <p:nvPr/>
          </p:nvGrpSpPr>
          <p:grpSpPr>
            <a:xfrm>
              <a:off x="3546028" y="2203717"/>
              <a:ext cx="1191173" cy="631641"/>
              <a:chOff x="0" y="0"/>
              <a:chExt cx="13557437" cy="6607929"/>
            </a:xfrm>
          </p:grpSpPr>
          <p:sp>
            <p:nvSpPr>
              <p:cNvPr id="217" name="Freeform 17">
                <a:extLst>
                  <a:ext uri="{FF2B5EF4-FFF2-40B4-BE49-F238E27FC236}">
                    <a16:creationId xmlns:a16="http://schemas.microsoft.com/office/drawing/2014/main" id="{CAB15225-A054-4CEB-A27D-6A7301BCB395}"/>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18" name="Group 18">
              <a:extLst>
                <a:ext uri="{FF2B5EF4-FFF2-40B4-BE49-F238E27FC236}">
                  <a16:creationId xmlns:a16="http://schemas.microsoft.com/office/drawing/2014/main" id="{D4074099-FF1F-47F4-BBA9-7F86A02E4D8F}"/>
                </a:ext>
              </a:extLst>
            </p:cNvPr>
            <p:cNvGrpSpPr/>
            <p:nvPr/>
          </p:nvGrpSpPr>
          <p:grpSpPr>
            <a:xfrm>
              <a:off x="2272031" y="2200790"/>
              <a:ext cx="1191173" cy="631641"/>
              <a:chOff x="0" y="0"/>
              <a:chExt cx="13557437" cy="6607929"/>
            </a:xfrm>
          </p:grpSpPr>
          <p:sp>
            <p:nvSpPr>
              <p:cNvPr id="219" name="Freeform 19">
                <a:extLst>
                  <a:ext uri="{FF2B5EF4-FFF2-40B4-BE49-F238E27FC236}">
                    <a16:creationId xmlns:a16="http://schemas.microsoft.com/office/drawing/2014/main" id="{76B25CAA-4041-464C-81C4-2DCC50884C9F}"/>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20" name="Group 21">
              <a:extLst>
                <a:ext uri="{FF2B5EF4-FFF2-40B4-BE49-F238E27FC236}">
                  <a16:creationId xmlns:a16="http://schemas.microsoft.com/office/drawing/2014/main" id="{3BB78B6E-12BE-4660-BA17-91D47C1F0B22}"/>
                </a:ext>
              </a:extLst>
            </p:cNvPr>
            <p:cNvGrpSpPr/>
            <p:nvPr/>
          </p:nvGrpSpPr>
          <p:grpSpPr>
            <a:xfrm>
              <a:off x="4820914" y="2200790"/>
              <a:ext cx="1191173" cy="631641"/>
              <a:chOff x="0" y="0"/>
              <a:chExt cx="13557437" cy="6607929"/>
            </a:xfrm>
          </p:grpSpPr>
          <p:sp>
            <p:nvSpPr>
              <p:cNvPr id="221" name="Freeform 22">
                <a:extLst>
                  <a:ext uri="{FF2B5EF4-FFF2-40B4-BE49-F238E27FC236}">
                    <a16:creationId xmlns:a16="http://schemas.microsoft.com/office/drawing/2014/main" id="{AB33730F-D91E-4952-9992-0C93711FB2AD}"/>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22" name="Group 24">
              <a:extLst>
                <a:ext uri="{FF2B5EF4-FFF2-40B4-BE49-F238E27FC236}">
                  <a16:creationId xmlns:a16="http://schemas.microsoft.com/office/drawing/2014/main" id="{EA7A2A1C-E40C-45B7-A316-F4686586870D}"/>
                </a:ext>
              </a:extLst>
            </p:cNvPr>
            <p:cNvGrpSpPr/>
            <p:nvPr/>
          </p:nvGrpSpPr>
          <p:grpSpPr>
            <a:xfrm>
              <a:off x="2272031" y="2914439"/>
              <a:ext cx="1191173" cy="631641"/>
              <a:chOff x="0" y="0"/>
              <a:chExt cx="13557437" cy="6607929"/>
            </a:xfrm>
          </p:grpSpPr>
          <p:sp>
            <p:nvSpPr>
              <p:cNvPr id="223" name="Freeform 25">
                <a:extLst>
                  <a:ext uri="{FF2B5EF4-FFF2-40B4-BE49-F238E27FC236}">
                    <a16:creationId xmlns:a16="http://schemas.microsoft.com/office/drawing/2014/main" id="{48FED561-B0F2-4478-8260-1EFCFE0FE017}"/>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pic>
          <p:nvPicPr>
            <p:cNvPr id="224" name="Picture 26">
              <a:extLst>
                <a:ext uri="{FF2B5EF4-FFF2-40B4-BE49-F238E27FC236}">
                  <a16:creationId xmlns:a16="http://schemas.microsoft.com/office/drawing/2014/main" id="{E1F1785A-5B7B-41BD-84AB-10C040683E95}"/>
                </a:ext>
              </a:extLst>
            </p:cNvPr>
            <p:cNvPicPr>
              <a:picLocks noChangeAspect="1"/>
            </p:cNvPicPr>
            <p:nvPr/>
          </p:nvPicPr>
          <p:blipFill>
            <a:blip r:embed="rId13">
              <a:grayscl/>
            </a:blip>
            <a:srcRect l="3960"/>
            <a:stretch>
              <a:fillRect/>
            </a:stretch>
          </p:blipFill>
          <p:spPr>
            <a:xfrm>
              <a:off x="6122868" y="4516654"/>
              <a:ext cx="1124256" cy="318391"/>
            </a:xfrm>
            <a:prstGeom prst="rect">
              <a:avLst/>
            </a:prstGeom>
          </p:spPr>
        </p:pic>
        <p:grpSp>
          <p:nvGrpSpPr>
            <p:cNvPr id="226" name="Group 28">
              <a:extLst>
                <a:ext uri="{FF2B5EF4-FFF2-40B4-BE49-F238E27FC236}">
                  <a16:creationId xmlns:a16="http://schemas.microsoft.com/office/drawing/2014/main" id="{40B34ADE-223D-40D8-ACD9-1AD294A124B2}"/>
                </a:ext>
              </a:extLst>
            </p:cNvPr>
            <p:cNvGrpSpPr/>
            <p:nvPr/>
          </p:nvGrpSpPr>
          <p:grpSpPr>
            <a:xfrm>
              <a:off x="3546028" y="5075023"/>
              <a:ext cx="1191173" cy="631641"/>
              <a:chOff x="0" y="0"/>
              <a:chExt cx="13557437" cy="6607929"/>
            </a:xfrm>
          </p:grpSpPr>
          <p:sp>
            <p:nvSpPr>
              <p:cNvPr id="227" name="Freeform 29">
                <a:extLst>
                  <a:ext uri="{FF2B5EF4-FFF2-40B4-BE49-F238E27FC236}">
                    <a16:creationId xmlns:a16="http://schemas.microsoft.com/office/drawing/2014/main" id="{6541A01E-8EA1-403D-B918-25F1530EDF5B}"/>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pic>
          <p:nvPicPr>
            <p:cNvPr id="228" name="Picture 30">
              <a:extLst>
                <a:ext uri="{FF2B5EF4-FFF2-40B4-BE49-F238E27FC236}">
                  <a16:creationId xmlns:a16="http://schemas.microsoft.com/office/drawing/2014/main" id="{88215AA1-0848-4714-BC26-98896CE995C7}"/>
                </a:ext>
              </a:extLst>
            </p:cNvPr>
            <p:cNvPicPr>
              <a:picLocks noChangeAspect="1"/>
            </p:cNvPicPr>
            <p:nvPr/>
          </p:nvPicPr>
          <p:blipFill>
            <a:blip r:embed="rId14">
              <a:grayscl/>
            </a:blip>
            <a:srcRect l="7463" t="19762" r="4157" b="21057"/>
            <a:stretch>
              <a:fillRect/>
            </a:stretch>
          </p:blipFill>
          <p:spPr>
            <a:xfrm>
              <a:off x="3610406" y="5240157"/>
              <a:ext cx="1014954" cy="326369"/>
            </a:xfrm>
            <a:prstGeom prst="rect">
              <a:avLst/>
            </a:prstGeom>
          </p:spPr>
        </p:pic>
        <p:grpSp>
          <p:nvGrpSpPr>
            <p:cNvPr id="229" name="Group 31">
              <a:extLst>
                <a:ext uri="{FF2B5EF4-FFF2-40B4-BE49-F238E27FC236}">
                  <a16:creationId xmlns:a16="http://schemas.microsoft.com/office/drawing/2014/main" id="{B2939BB6-3CA9-4F4F-B0E1-FA1C44B1852A}"/>
                </a:ext>
              </a:extLst>
            </p:cNvPr>
            <p:cNvGrpSpPr/>
            <p:nvPr/>
          </p:nvGrpSpPr>
          <p:grpSpPr>
            <a:xfrm>
              <a:off x="2272031" y="3639739"/>
              <a:ext cx="1191173" cy="631641"/>
              <a:chOff x="0" y="0"/>
              <a:chExt cx="13557437" cy="6607929"/>
            </a:xfrm>
          </p:grpSpPr>
          <p:sp>
            <p:nvSpPr>
              <p:cNvPr id="230" name="Freeform 32">
                <a:extLst>
                  <a:ext uri="{FF2B5EF4-FFF2-40B4-BE49-F238E27FC236}">
                    <a16:creationId xmlns:a16="http://schemas.microsoft.com/office/drawing/2014/main" id="{78083E5B-0582-4E5C-A768-66D249FBB85C}"/>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pic>
          <p:nvPicPr>
            <p:cNvPr id="231" name="Picture 33">
              <a:extLst>
                <a:ext uri="{FF2B5EF4-FFF2-40B4-BE49-F238E27FC236}">
                  <a16:creationId xmlns:a16="http://schemas.microsoft.com/office/drawing/2014/main" id="{A0F938EA-5DD0-490D-8C25-6C060E73F7B0}"/>
                </a:ext>
              </a:extLst>
            </p:cNvPr>
            <p:cNvPicPr>
              <a:picLocks noChangeAspect="1"/>
            </p:cNvPicPr>
            <p:nvPr/>
          </p:nvPicPr>
          <p:blipFill>
            <a:blip r:embed="rId15">
              <a:grayscl/>
            </a:blip>
            <a:srcRect/>
            <a:stretch>
              <a:fillRect/>
            </a:stretch>
          </p:blipFill>
          <p:spPr>
            <a:xfrm>
              <a:off x="4895934" y="3080412"/>
              <a:ext cx="1041133" cy="304957"/>
            </a:xfrm>
            <a:prstGeom prst="rect">
              <a:avLst/>
            </a:prstGeom>
          </p:spPr>
        </p:pic>
        <p:grpSp>
          <p:nvGrpSpPr>
            <p:cNvPr id="232" name="Group 34">
              <a:extLst>
                <a:ext uri="{FF2B5EF4-FFF2-40B4-BE49-F238E27FC236}">
                  <a16:creationId xmlns:a16="http://schemas.microsoft.com/office/drawing/2014/main" id="{4D9ED1ED-CA89-4037-AD24-A60300E5AAB4}"/>
                </a:ext>
              </a:extLst>
            </p:cNvPr>
            <p:cNvGrpSpPr/>
            <p:nvPr/>
          </p:nvGrpSpPr>
          <p:grpSpPr>
            <a:xfrm>
              <a:off x="3546028" y="3633692"/>
              <a:ext cx="1191173" cy="637686"/>
              <a:chOff x="0" y="0"/>
              <a:chExt cx="13557437" cy="6671160"/>
            </a:xfrm>
          </p:grpSpPr>
          <p:sp>
            <p:nvSpPr>
              <p:cNvPr id="233" name="Freeform 35">
                <a:extLst>
                  <a:ext uri="{FF2B5EF4-FFF2-40B4-BE49-F238E27FC236}">
                    <a16:creationId xmlns:a16="http://schemas.microsoft.com/office/drawing/2014/main" id="{570B5C86-9629-4084-A69A-F0C31CA25DAE}"/>
                  </a:ext>
                </a:extLst>
              </p:cNvPr>
              <p:cNvSpPr/>
              <p:nvPr/>
            </p:nvSpPr>
            <p:spPr>
              <a:xfrm>
                <a:off x="0" y="0"/>
                <a:ext cx="13557438" cy="6671160"/>
              </a:xfrm>
              <a:custGeom>
                <a:avLst/>
                <a:gdLst/>
                <a:ahLst/>
                <a:cxnLst/>
                <a:rect l="l" t="t" r="r" b="b"/>
                <a:pathLst>
                  <a:path w="13557438" h="6671160">
                    <a:moveTo>
                      <a:pt x="0" y="0"/>
                    </a:moveTo>
                    <a:lnTo>
                      <a:pt x="0" y="6671160"/>
                    </a:lnTo>
                    <a:lnTo>
                      <a:pt x="13557438" y="6671160"/>
                    </a:lnTo>
                    <a:lnTo>
                      <a:pt x="13557438" y="0"/>
                    </a:lnTo>
                    <a:lnTo>
                      <a:pt x="0" y="0"/>
                    </a:lnTo>
                    <a:close/>
                    <a:moveTo>
                      <a:pt x="13496477" y="6610200"/>
                    </a:moveTo>
                    <a:lnTo>
                      <a:pt x="59690" y="6610200"/>
                    </a:lnTo>
                    <a:lnTo>
                      <a:pt x="59690" y="59690"/>
                    </a:lnTo>
                    <a:lnTo>
                      <a:pt x="13496477" y="59690"/>
                    </a:lnTo>
                    <a:lnTo>
                      <a:pt x="13496477" y="6610200"/>
                    </a:lnTo>
                    <a:close/>
                  </a:path>
                </a:pathLst>
              </a:custGeom>
              <a:solidFill>
                <a:srgbClr val="008096"/>
              </a:solidFill>
            </p:spPr>
          </p:sp>
        </p:grpSp>
        <p:grpSp>
          <p:nvGrpSpPr>
            <p:cNvPr id="234" name="Group 36">
              <a:extLst>
                <a:ext uri="{FF2B5EF4-FFF2-40B4-BE49-F238E27FC236}">
                  <a16:creationId xmlns:a16="http://schemas.microsoft.com/office/drawing/2014/main" id="{D533D26D-2CF5-4CA6-9493-BFE6AB52D0CE}"/>
                </a:ext>
              </a:extLst>
            </p:cNvPr>
            <p:cNvGrpSpPr/>
            <p:nvPr/>
          </p:nvGrpSpPr>
          <p:grpSpPr>
            <a:xfrm>
              <a:off x="4820914" y="3639739"/>
              <a:ext cx="1191173" cy="631641"/>
              <a:chOff x="0" y="0"/>
              <a:chExt cx="13557437" cy="6607929"/>
            </a:xfrm>
          </p:grpSpPr>
          <p:sp>
            <p:nvSpPr>
              <p:cNvPr id="235" name="Freeform 37">
                <a:extLst>
                  <a:ext uri="{FF2B5EF4-FFF2-40B4-BE49-F238E27FC236}">
                    <a16:creationId xmlns:a16="http://schemas.microsoft.com/office/drawing/2014/main" id="{6AFBC32D-55A0-46CC-8A30-906F8CD45281}"/>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36" name="Group 38">
              <a:extLst>
                <a:ext uri="{FF2B5EF4-FFF2-40B4-BE49-F238E27FC236}">
                  <a16:creationId xmlns:a16="http://schemas.microsoft.com/office/drawing/2014/main" id="{3EC874BB-9CA4-4C42-AACD-CF74376DC78F}"/>
                </a:ext>
              </a:extLst>
            </p:cNvPr>
            <p:cNvGrpSpPr/>
            <p:nvPr/>
          </p:nvGrpSpPr>
          <p:grpSpPr>
            <a:xfrm>
              <a:off x="2272031" y="4363172"/>
              <a:ext cx="1191173" cy="631641"/>
              <a:chOff x="0" y="0"/>
              <a:chExt cx="13557437" cy="6607929"/>
            </a:xfrm>
          </p:grpSpPr>
          <p:sp>
            <p:nvSpPr>
              <p:cNvPr id="237" name="Freeform 39">
                <a:extLst>
                  <a:ext uri="{FF2B5EF4-FFF2-40B4-BE49-F238E27FC236}">
                    <a16:creationId xmlns:a16="http://schemas.microsoft.com/office/drawing/2014/main" id="{8B25EE32-3FF2-409E-A8A2-60B9C1DBEE99}"/>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38" name="Group 40">
              <a:extLst>
                <a:ext uri="{FF2B5EF4-FFF2-40B4-BE49-F238E27FC236}">
                  <a16:creationId xmlns:a16="http://schemas.microsoft.com/office/drawing/2014/main" id="{0F81A6BA-95D4-454C-9AA7-EC1489F51277}"/>
                </a:ext>
              </a:extLst>
            </p:cNvPr>
            <p:cNvGrpSpPr/>
            <p:nvPr/>
          </p:nvGrpSpPr>
          <p:grpSpPr>
            <a:xfrm>
              <a:off x="3546028" y="4369216"/>
              <a:ext cx="1191173" cy="631641"/>
              <a:chOff x="0" y="0"/>
              <a:chExt cx="13557437" cy="6607929"/>
            </a:xfrm>
          </p:grpSpPr>
          <p:sp>
            <p:nvSpPr>
              <p:cNvPr id="239" name="Freeform 41">
                <a:extLst>
                  <a:ext uri="{FF2B5EF4-FFF2-40B4-BE49-F238E27FC236}">
                    <a16:creationId xmlns:a16="http://schemas.microsoft.com/office/drawing/2014/main" id="{E063B4D4-B1C4-4D4E-B52C-1D8789BADF0C}"/>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40" name="Group 42">
              <a:extLst>
                <a:ext uri="{FF2B5EF4-FFF2-40B4-BE49-F238E27FC236}">
                  <a16:creationId xmlns:a16="http://schemas.microsoft.com/office/drawing/2014/main" id="{2BEF503D-FF10-44B2-BB48-6A60B5CACF39}"/>
                </a:ext>
              </a:extLst>
            </p:cNvPr>
            <p:cNvGrpSpPr/>
            <p:nvPr/>
          </p:nvGrpSpPr>
          <p:grpSpPr>
            <a:xfrm>
              <a:off x="4820914" y="4362632"/>
              <a:ext cx="1191173" cy="631641"/>
              <a:chOff x="0" y="0"/>
              <a:chExt cx="13557437" cy="6607929"/>
            </a:xfrm>
          </p:grpSpPr>
          <p:sp>
            <p:nvSpPr>
              <p:cNvPr id="241" name="Freeform 43">
                <a:extLst>
                  <a:ext uri="{FF2B5EF4-FFF2-40B4-BE49-F238E27FC236}">
                    <a16:creationId xmlns:a16="http://schemas.microsoft.com/office/drawing/2014/main" id="{270E0525-6CD4-402C-9243-D3801875F320}"/>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42" name="Group 44">
              <a:extLst>
                <a:ext uri="{FF2B5EF4-FFF2-40B4-BE49-F238E27FC236}">
                  <a16:creationId xmlns:a16="http://schemas.microsoft.com/office/drawing/2014/main" id="{4258266E-33D1-4DB1-AC46-16F1CBDB1EDA}"/>
                </a:ext>
              </a:extLst>
            </p:cNvPr>
            <p:cNvGrpSpPr/>
            <p:nvPr/>
          </p:nvGrpSpPr>
          <p:grpSpPr>
            <a:xfrm>
              <a:off x="2272031" y="5081068"/>
              <a:ext cx="1191173" cy="631641"/>
              <a:chOff x="0" y="0"/>
              <a:chExt cx="13557437" cy="6607929"/>
            </a:xfrm>
          </p:grpSpPr>
          <p:sp>
            <p:nvSpPr>
              <p:cNvPr id="243" name="Freeform 45">
                <a:extLst>
                  <a:ext uri="{FF2B5EF4-FFF2-40B4-BE49-F238E27FC236}">
                    <a16:creationId xmlns:a16="http://schemas.microsoft.com/office/drawing/2014/main" id="{163E744E-2CE2-445C-8042-A30305900ED7}"/>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44" name="Group 46">
              <a:extLst>
                <a:ext uri="{FF2B5EF4-FFF2-40B4-BE49-F238E27FC236}">
                  <a16:creationId xmlns:a16="http://schemas.microsoft.com/office/drawing/2014/main" id="{6CE356E4-3514-4A07-B526-3B3BAA31BAD7}"/>
                </a:ext>
              </a:extLst>
            </p:cNvPr>
            <p:cNvGrpSpPr/>
            <p:nvPr/>
          </p:nvGrpSpPr>
          <p:grpSpPr>
            <a:xfrm>
              <a:off x="4820914" y="5081633"/>
              <a:ext cx="1191173" cy="631641"/>
              <a:chOff x="0" y="0"/>
              <a:chExt cx="13557437" cy="6607929"/>
            </a:xfrm>
          </p:grpSpPr>
          <p:sp>
            <p:nvSpPr>
              <p:cNvPr id="245" name="Freeform 47">
                <a:extLst>
                  <a:ext uri="{FF2B5EF4-FFF2-40B4-BE49-F238E27FC236}">
                    <a16:creationId xmlns:a16="http://schemas.microsoft.com/office/drawing/2014/main" id="{D3B47665-E545-417B-A9AC-935A23F15E80}"/>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pic>
          <p:nvPicPr>
            <p:cNvPr id="246" name="Picture 48">
              <a:extLst>
                <a:ext uri="{FF2B5EF4-FFF2-40B4-BE49-F238E27FC236}">
                  <a16:creationId xmlns:a16="http://schemas.microsoft.com/office/drawing/2014/main" id="{890D1376-481C-496F-83E2-F47D170EF538}"/>
                </a:ext>
              </a:extLst>
            </p:cNvPr>
            <p:cNvPicPr>
              <a:picLocks noChangeAspect="1"/>
            </p:cNvPicPr>
            <p:nvPr/>
          </p:nvPicPr>
          <p:blipFill>
            <a:blip r:embed="rId16">
              <a:grayscl/>
            </a:blip>
            <a:srcRect l="3795" t="21420" b="22033"/>
            <a:stretch>
              <a:fillRect/>
            </a:stretch>
          </p:blipFill>
          <p:spPr>
            <a:xfrm>
              <a:off x="3760022" y="4431875"/>
              <a:ext cx="771201" cy="493155"/>
            </a:xfrm>
            <a:prstGeom prst="rect">
              <a:avLst/>
            </a:prstGeom>
          </p:spPr>
        </p:pic>
        <p:pic>
          <p:nvPicPr>
            <p:cNvPr id="247" name="Picture 49">
              <a:extLst>
                <a:ext uri="{FF2B5EF4-FFF2-40B4-BE49-F238E27FC236}">
                  <a16:creationId xmlns:a16="http://schemas.microsoft.com/office/drawing/2014/main" id="{DB260AD2-2DBF-40E4-B2C3-2EFCA66E4152}"/>
                </a:ext>
              </a:extLst>
            </p:cNvPr>
            <p:cNvPicPr>
              <a:picLocks noChangeAspect="1"/>
            </p:cNvPicPr>
            <p:nvPr/>
          </p:nvPicPr>
          <p:blipFill>
            <a:blip r:embed="rId17">
              <a:grayscl/>
            </a:blip>
            <a:srcRect l="2098" t="20410" b="20896"/>
            <a:stretch>
              <a:fillRect/>
            </a:stretch>
          </p:blipFill>
          <p:spPr>
            <a:xfrm>
              <a:off x="4884527" y="4479633"/>
              <a:ext cx="1052761" cy="386238"/>
            </a:xfrm>
            <a:prstGeom prst="rect">
              <a:avLst/>
            </a:prstGeom>
          </p:spPr>
        </p:pic>
        <p:grpSp>
          <p:nvGrpSpPr>
            <p:cNvPr id="248" name="Group 51">
              <a:extLst>
                <a:ext uri="{FF2B5EF4-FFF2-40B4-BE49-F238E27FC236}">
                  <a16:creationId xmlns:a16="http://schemas.microsoft.com/office/drawing/2014/main" id="{DE01988E-2AD0-4736-BEEC-C5AC56567CCC}"/>
                </a:ext>
              </a:extLst>
            </p:cNvPr>
            <p:cNvGrpSpPr/>
            <p:nvPr/>
          </p:nvGrpSpPr>
          <p:grpSpPr>
            <a:xfrm>
              <a:off x="6089412" y="3633695"/>
              <a:ext cx="1191173" cy="631641"/>
              <a:chOff x="0" y="0"/>
              <a:chExt cx="13557437" cy="6607929"/>
            </a:xfrm>
          </p:grpSpPr>
          <p:sp>
            <p:nvSpPr>
              <p:cNvPr id="249" name="Freeform 52">
                <a:extLst>
                  <a:ext uri="{FF2B5EF4-FFF2-40B4-BE49-F238E27FC236}">
                    <a16:creationId xmlns:a16="http://schemas.microsoft.com/office/drawing/2014/main" id="{F944A671-BFC6-4261-A689-486808B0620C}"/>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pic>
          <p:nvPicPr>
            <p:cNvPr id="251" name="Picture 54">
              <a:extLst>
                <a:ext uri="{FF2B5EF4-FFF2-40B4-BE49-F238E27FC236}">
                  <a16:creationId xmlns:a16="http://schemas.microsoft.com/office/drawing/2014/main" id="{623FDB2E-962E-42C3-93B6-D7A13762A095}"/>
                </a:ext>
              </a:extLst>
            </p:cNvPr>
            <p:cNvPicPr>
              <a:picLocks noChangeAspect="1"/>
            </p:cNvPicPr>
            <p:nvPr/>
          </p:nvPicPr>
          <p:blipFill>
            <a:blip r:embed="rId18">
              <a:grayscl/>
            </a:blip>
            <a:srcRect l="1545" t="33765" b="34264"/>
            <a:stretch>
              <a:fillRect/>
            </a:stretch>
          </p:blipFill>
          <p:spPr>
            <a:xfrm>
              <a:off x="3725160" y="3815180"/>
              <a:ext cx="794726" cy="280758"/>
            </a:xfrm>
            <a:prstGeom prst="rect">
              <a:avLst/>
            </a:prstGeom>
          </p:spPr>
        </p:pic>
        <p:grpSp>
          <p:nvGrpSpPr>
            <p:cNvPr id="252" name="Group 55">
              <a:extLst>
                <a:ext uri="{FF2B5EF4-FFF2-40B4-BE49-F238E27FC236}">
                  <a16:creationId xmlns:a16="http://schemas.microsoft.com/office/drawing/2014/main" id="{480971ED-48A0-44C9-9017-D5DB00D2D5BE}"/>
                </a:ext>
              </a:extLst>
            </p:cNvPr>
            <p:cNvGrpSpPr/>
            <p:nvPr/>
          </p:nvGrpSpPr>
          <p:grpSpPr>
            <a:xfrm>
              <a:off x="7358155" y="2200790"/>
              <a:ext cx="1191173" cy="631641"/>
              <a:chOff x="0" y="0"/>
              <a:chExt cx="13557437" cy="6607929"/>
            </a:xfrm>
          </p:grpSpPr>
          <p:sp>
            <p:nvSpPr>
              <p:cNvPr id="253" name="Freeform 56">
                <a:extLst>
                  <a:ext uri="{FF2B5EF4-FFF2-40B4-BE49-F238E27FC236}">
                    <a16:creationId xmlns:a16="http://schemas.microsoft.com/office/drawing/2014/main" id="{7983EDE7-13D8-407C-A7DD-57CC243165D4}"/>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54" name="Group 57">
              <a:extLst>
                <a:ext uri="{FF2B5EF4-FFF2-40B4-BE49-F238E27FC236}">
                  <a16:creationId xmlns:a16="http://schemas.microsoft.com/office/drawing/2014/main" id="{D9A5347A-0701-44B9-8B11-D978949A366E}"/>
                </a:ext>
              </a:extLst>
            </p:cNvPr>
            <p:cNvGrpSpPr/>
            <p:nvPr/>
          </p:nvGrpSpPr>
          <p:grpSpPr>
            <a:xfrm>
              <a:off x="8641492" y="2200790"/>
              <a:ext cx="1191173" cy="631641"/>
              <a:chOff x="0" y="0"/>
              <a:chExt cx="13557437" cy="6607929"/>
            </a:xfrm>
          </p:grpSpPr>
          <p:sp>
            <p:nvSpPr>
              <p:cNvPr id="255" name="Freeform 58">
                <a:extLst>
                  <a:ext uri="{FF2B5EF4-FFF2-40B4-BE49-F238E27FC236}">
                    <a16:creationId xmlns:a16="http://schemas.microsoft.com/office/drawing/2014/main" id="{93687759-6474-4D8C-8838-B2DB661A8A28}"/>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56" name="Group 59">
              <a:extLst>
                <a:ext uri="{FF2B5EF4-FFF2-40B4-BE49-F238E27FC236}">
                  <a16:creationId xmlns:a16="http://schemas.microsoft.com/office/drawing/2014/main" id="{592F6DBF-56E5-4D5F-8641-F6474994F2D0}"/>
                </a:ext>
              </a:extLst>
            </p:cNvPr>
            <p:cNvGrpSpPr/>
            <p:nvPr/>
          </p:nvGrpSpPr>
          <p:grpSpPr>
            <a:xfrm>
              <a:off x="7358155" y="2914439"/>
              <a:ext cx="1191173" cy="631641"/>
              <a:chOff x="0" y="0"/>
              <a:chExt cx="13557437" cy="6607929"/>
            </a:xfrm>
          </p:grpSpPr>
          <p:sp>
            <p:nvSpPr>
              <p:cNvPr id="257" name="Freeform 60">
                <a:extLst>
                  <a:ext uri="{FF2B5EF4-FFF2-40B4-BE49-F238E27FC236}">
                    <a16:creationId xmlns:a16="http://schemas.microsoft.com/office/drawing/2014/main" id="{D6CABE66-177F-4154-ABDF-BF0D97B56CCD}"/>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58" name="Group 61">
              <a:extLst>
                <a:ext uri="{FF2B5EF4-FFF2-40B4-BE49-F238E27FC236}">
                  <a16:creationId xmlns:a16="http://schemas.microsoft.com/office/drawing/2014/main" id="{84C42CFF-10D9-4297-9EEE-562C36D328BF}"/>
                </a:ext>
              </a:extLst>
            </p:cNvPr>
            <p:cNvGrpSpPr/>
            <p:nvPr/>
          </p:nvGrpSpPr>
          <p:grpSpPr>
            <a:xfrm>
              <a:off x="7358155" y="3639739"/>
              <a:ext cx="1191173" cy="631641"/>
              <a:chOff x="0" y="0"/>
              <a:chExt cx="13557437" cy="6607929"/>
            </a:xfrm>
          </p:grpSpPr>
          <p:sp>
            <p:nvSpPr>
              <p:cNvPr id="259" name="Freeform 62">
                <a:extLst>
                  <a:ext uri="{FF2B5EF4-FFF2-40B4-BE49-F238E27FC236}">
                    <a16:creationId xmlns:a16="http://schemas.microsoft.com/office/drawing/2014/main" id="{12A5330D-9068-4B35-801C-5336F72EA74F}"/>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60" name="Group 63">
              <a:extLst>
                <a:ext uri="{FF2B5EF4-FFF2-40B4-BE49-F238E27FC236}">
                  <a16:creationId xmlns:a16="http://schemas.microsoft.com/office/drawing/2014/main" id="{F3689560-C1A9-44C2-A171-6723510ED520}"/>
                </a:ext>
              </a:extLst>
            </p:cNvPr>
            <p:cNvGrpSpPr/>
            <p:nvPr/>
          </p:nvGrpSpPr>
          <p:grpSpPr>
            <a:xfrm>
              <a:off x="7358155" y="4363172"/>
              <a:ext cx="1191173" cy="631641"/>
              <a:chOff x="0" y="0"/>
              <a:chExt cx="13557437" cy="6607929"/>
            </a:xfrm>
          </p:grpSpPr>
          <p:sp>
            <p:nvSpPr>
              <p:cNvPr id="261" name="Freeform 64">
                <a:extLst>
                  <a:ext uri="{FF2B5EF4-FFF2-40B4-BE49-F238E27FC236}">
                    <a16:creationId xmlns:a16="http://schemas.microsoft.com/office/drawing/2014/main" id="{D6864E53-9DCF-427A-B6E4-320FBA40EA7E}"/>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62" name="Group 65">
              <a:extLst>
                <a:ext uri="{FF2B5EF4-FFF2-40B4-BE49-F238E27FC236}">
                  <a16:creationId xmlns:a16="http://schemas.microsoft.com/office/drawing/2014/main" id="{80C5112F-D99C-4D74-A767-84D80A07BF84}"/>
                </a:ext>
              </a:extLst>
            </p:cNvPr>
            <p:cNvGrpSpPr/>
            <p:nvPr/>
          </p:nvGrpSpPr>
          <p:grpSpPr>
            <a:xfrm>
              <a:off x="7358155" y="5075023"/>
              <a:ext cx="1191173" cy="631641"/>
              <a:chOff x="0" y="0"/>
              <a:chExt cx="13557437" cy="6607929"/>
            </a:xfrm>
          </p:grpSpPr>
          <p:sp>
            <p:nvSpPr>
              <p:cNvPr id="263" name="Freeform 66">
                <a:extLst>
                  <a:ext uri="{FF2B5EF4-FFF2-40B4-BE49-F238E27FC236}">
                    <a16:creationId xmlns:a16="http://schemas.microsoft.com/office/drawing/2014/main" id="{490B8342-5780-4665-9A64-01CF5C3937D6}"/>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64" name="Group 67">
              <a:extLst>
                <a:ext uri="{FF2B5EF4-FFF2-40B4-BE49-F238E27FC236}">
                  <a16:creationId xmlns:a16="http://schemas.microsoft.com/office/drawing/2014/main" id="{0ABD7EA2-B7D5-486A-B826-557305227D5D}"/>
                </a:ext>
              </a:extLst>
            </p:cNvPr>
            <p:cNvGrpSpPr/>
            <p:nvPr/>
          </p:nvGrpSpPr>
          <p:grpSpPr>
            <a:xfrm>
              <a:off x="8641492" y="3633695"/>
              <a:ext cx="1191173" cy="631641"/>
              <a:chOff x="0" y="0"/>
              <a:chExt cx="13557437" cy="6607929"/>
            </a:xfrm>
          </p:grpSpPr>
          <p:sp>
            <p:nvSpPr>
              <p:cNvPr id="265" name="Freeform 68">
                <a:extLst>
                  <a:ext uri="{FF2B5EF4-FFF2-40B4-BE49-F238E27FC236}">
                    <a16:creationId xmlns:a16="http://schemas.microsoft.com/office/drawing/2014/main" id="{C18DBB3F-8F85-4C91-96E7-CA514A611C40}"/>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66" name="Group 69">
              <a:extLst>
                <a:ext uri="{FF2B5EF4-FFF2-40B4-BE49-F238E27FC236}">
                  <a16:creationId xmlns:a16="http://schemas.microsoft.com/office/drawing/2014/main" id="{3AE5CB0A-A8DA-43DB-9622-50EFB07A336B}"/>
                </a:ext>
              </a:extLst>
            </p:cNvPr>
            <p:cNvGrpSpPr/>
            <p:nvPr/>
          </p:nvGrpSpPr>
          <p:grpSpPr>
            <a:xfrm>
              <a:off x="8641492" y="4362632"/>
              <a:ext cx="1191173" cy="631641"/>
              <a:chOff x="0" y="0"/>
              <a:chExt cx="13557437" cy="6607929"/>
            </a:xfrm>
          </p:grpSpPr>
          <p:sp>
            <p:nvSpPr>
              <p:cNvPr id="267" name="Freeform 70">
                <a:extLst>
                  <a:ext uri="{FF2B5EF4-FFF2-40B4-BE49-F238E27FC236}">
                    <a16:creationId xmlns:a16="http://schemas.microsoft.com/office/drawing/2014/main" id="{43EE629B-931C-4955-B75A-2A21026E9020}"/>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68" name="Group 71">
              <a:extLst>
                <a:ext uri="{FF2B5EF4-FFF2-40B4-BE49-F238E27FC236}">
                  <a16:creationId xmlns:a16="http://schemas.microsoft.com/office/drawing/2014/main" id="{2CEFC3AA-17DA-4770-BF4A-8DEA12D0B509}"/>
                </a:ext>
              </a:extLst>
            </p:cNvPr>
            <p:cNvGrpSpPr/>
            <p:nvPr/>
          </p:nvGrpSpPr>
          <p:grpSpPr>
            <a:xfrm>
              <a:off x="8652603" y="5081633"/>
              <a:ext cx="1191173" cy="631641"/>
              <a:chOff x="0" y="0"/>
              <a:chExt cx="13557437" cy="6607929"/>
            </a:xfrm>
          </p:grpSpPr>
          <p:sp>
            <p:nvSpPr>
              <p:cNvPr id="269" name="Freeform 72">
                <a:extLst>
                  <a:ext uri="{FF2B5EF4-FFF2-40B4-BE49-F238E27FC236}">
                    <a16:creationId xmlns:a16="http://schemas.microsoft.com/office/drawing/2014/main" id="{C2AE48B9-5CA3-4E74-8D05-2564A6EB4712}"/>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pic>
          <p:nvPicPr>
            <p:cNvPr id="270" name="Picture 73">
              <a:extLst>
                <a:ext uri="{FF2B5EF4-FFF2-40B4-BE49-F238E27FC236}">
                  <a16:creationId xmlns:a16="http://schemas.microsoft.com/office/drawing/2014/main" id="{E5BCB037-4E8F-4E73-A852-25CE6E442989}"/>
                </a:ext>
              </a:extLst>
            </p:cNvPr>
            <p:cNvPicPr>
              <a:picLocks noChangeAspect="1"/>
            </p:cNvPicPr>
            <p:nvPr/>
          </p:nvPicPr>
          <p:blipFill>
            <a:blip r:embed="rId19">
              <a:grayscl/>
            </a:blip>
            <a:srcRect/>
            <a:stretch>
              <a:fillRect/>
            </a:stretch>
          </p:blipFill>
          <p:spPr>
            <a:xfrm>
              <a:off x="8718035" y="4483670"/>
              <a:ext cx="1038089" cy="341903"/>
            </a:xfrm>
            <a:prstGeom prst="rect">
              <a:avLst/>
            </a:prstGeom>
          </p:spPr>
        </p:pic>
        <p:grpSp>
          <p:nvGrpSpPr>
            <p:cNvPr id="272" name="Group 75">
              <a:extLst>
                <a:ext uri="{FF2B5EF4-FFF2-40B4-BE49-F238E27FC236}">
                  <a16:creationId xmlns:a16="http://schemas.microsoft.com/office/drawing/2014/main" id="{4C5BABB3-E6E6-4DA6-9018-175CB38D8F10}"/>
                </a:ext>
              </a:extLst>
            </p:cNvPr>
            <p:cNvGrpSpPr/>
            <p:nvPr/>
          </p:nvGrpSpPr>
          <p:grpSpPr>
            <a:xfrm>
              <a:off x="6089412" y="2200790"/>
              <a:ext cx="1191173" cy="631641"/>
              <a:chOff x="0" y="0"/>
              <a:chExt cx="13557437" cy="6607929"/>
            </a:xfrm>
          </p:grpSpPr>
          <p:sp>
            <p:nvSpPr>
              <p:cNvPr id="273" name="Freeform 76">
                <a:extLst>
                  <a:ext uri="{FF2B5EF4-FFF2-40B4-BE49-F238E27FC236}">
                    <a16:creationId xmlns:a16="http://schemas.microsoft.com/office/drawing/2014/main" id="{F92E431C-8123-49F2-9AFD-400E98513BAC}"/>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74" name="Group 77">
              <a:extLst>
                <a:ext uri="{FF2B5EF4-FFF2-40B4-BE49-F238E27FC236}">
                  <a16:creationId xmlns:a16="http://schemas.microsoft.com/office/drawing/2014/main" id="{BDCE27AA-679A-4315-910E-00619B4158DB}"/>
                </a:ext>
              </a:extLst>
            </p:cNvPr>
            <p:cNvGrpSpPr/>
            <p:nvPr/>
          </p:nvGrpSpPr>
          <p:grpSpPr>
            <a:xfrm>
              <a:off x="6089412" y="2914439"/>
              <a:ext cx="1191173" cy="631641"/>
              <a:chOff x="0" y="0"/>
              <a:chExt cx="13557437" cy="6607929"/>
            </a:xfrm>
          </p:grpSpPr>
          <p:sp>
            <p:nvSpPr>
              <p:cNvPr id="275" name="Freeform 78">
                <a:extLst>
                  <a:ext uri="{FF2B5EF4-FFF2-40B4-BE49-F238E27FC236}">
                    <a16:creationId xmlns:a16="http://schemas.microsoft.com/office/drawing/2014/main" id="{01C42640-53C7-48D8-84F2-0FF4E1D55AE3}"/>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76" name="Group 79">
              <a:extLst>
                <a:ext uri="{FF2B5EF4-FFF2-40B4-BE49-F238E27FC236}">
                  <a16:creationId xmlns:a16="http://schemas.microsoft.com/office/drawing/2014/main" id="{B1242D66-A7AE-4632-AB67-46AEB97822B0}"/>
                </a:ext>
              </a:extLst>
            </p:cNvPr>
            <p:cNvGrpSpPr/>
            <p:nvPr/>
          </p:nvGrpSpPr>
          <p:grpSpPr>
            <a:xfrm>
              <a:off x="6089412" y="4362632"/>
              <a:ext cx="1191173" cy="631641"/>
              <a:chOff x="0" y="0"/>
              <a:chExt cx="13557437" cy="6607929"/>
            </a:xfrm>
          </p:grpSpPr>
          <p:sp>
            <p:nvSpPr>
              <p:cNvPr id="277" name="Freeform 80">
                <a:extLst>
                  <a:ext uri="{FF2B5EF4-FFF2-40B4-BE49-F238E27FC236}">
                    <a16:creationId xmlns:a16="http://schemas.microsoft.com/office/drawing/2014/main" id="{56A8253E-9A15-4B21-A353-3E866B7B977C}"/>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grpSp>
          <p:nvGrpSpPr>
            <p:cNvPr id="278" name="Group 81">
              <a:extLst>
                <a:ext uri="{FF2B5EF4-FFF2-40B4-BE49-F238E27FC236}">
                  <a16:creationId xmlns:a16="http://schemas.microsoft.com/office/drawing/2014/main" id="{3ADD2D93-2A6E-4776-8102-6531AF398CC2}"/>
                </a:ext>
              </a:extLst>
            </p:cNvPr>
            <p:cNvGrpSpPr/>
            <p:nvPr/>
          </p:nvGrpSpPr>
          <p:grpSpPr>
            <a:xfrm>
              <a:off x="6089412" y="5072915"/>
              <a:ext cx="1191173" cy="631641"/>
              <a:chOff x="0" y="0"/>
              <a:chExt cx="13557437" cy="6607929"/>
            </a:xfrm>
          </p:grpSpPr>
          <p:sp>
            <p:nvSpPr>
              <p:cNvPr id="279" name="Freeform 82">
                <a:extLst>
                  <a:ext uri="{FF2B5EF4-FFF2-40B4-BE49-F238E27FC236}">
                    <a16:creationId xmlns:a16="http://schemas.microsoft.com/office/drawing/2014/main" id="{B894EE1B-80D7-46B4-9840-2B43991120C2}"/>
                  </a:ext>
                </a:extLst>
              </p:cNvPr>
              <p:cNvSpPr/>
              <p:nvPr/>
            </p:nvSpPr>
            <p:spPr>
              <a:xfrm>
                <a:off x="0" y="0"/>
                <a:ext cx="13557438" cy="6607929"/>
              </a:xfrm>
              <a:custGeom>
                <a:avLst/>
                <a:gdLst/>
                <a:ahLst/>
                <a:cxnLst/>
                <a:rect l="l" t="t" r="r" b="b"/>
                <a:pathLst>
                  <a:path w="13557438" h="6607929">
                    <a:moveTo>
                      <a:pt x="0" y="0"/>
                    </a:moveTo>
                    <a:lnTo>
                      <a:pt x="0" y="6607929"/>
                    </a:lnTo>
                    <a:lnTo>
                      <a:pt x="13557438" y="6607929"/>
                    </a:lnTo>
                    <a:lnTo>
                      <a:pt x="13557438" y="0"/>
                    </a:lnTo>
                    <a:lnTo>
                      <a:pt x="0" y="0"/>
                    </a:lnTo>
                    <a:close/>
                    <a:moveTo>
                      <a:pt x="13496477" y="6546969"/>
                    </a:moveTo>
                    <a:lnTo>
                      <a:pt x="59690" y="6546969"/>
                    </a:lnTo>
                    <a:lnTo>
                      <a:pt x="59690" y="59690"/>
                    </a:lnTo>
                    <a:lnTo>
                      <a:pt x="13496477" y="59690"/>
                    </a:lnTo>
                    <a:lnTo>
                      <a:pt x="13496477" y="6546969"/>
                    </a:lnTo>
                    <a:close/>
                  </a:path>
                </a:pathLst>
              </a:custGeom>
              <a:solidFill>
                <a:srgbClr val="008096"/>
              </a:solidFill>
            </p:spPr>
          </p:sp>
        </p:grpSp>
        <p:pic>
          <p:nvPicPr>
            <p:cNvPr id="280" name="Picture 84">
              <a:extLst>
                <a:ext uri="{FF2B5EF4-FFF2-40B4-BE49-F238E27FC236}">
                  <a16:creationId xmlns:a16="http://schemas.microsoft.com/office/drawing/2014/main" id="{7E6957DF-F17E-482E-9513-BA11D0F3C118}"/>
                </a:ext>
              </a:extLst>
            </p:cNvPr>
            <p:cNvPicPr>
              <a:picLocks noChangeAspect="1"/>
            </p:cNvPicPr>
            <p:nvPr/>
          </p:nvPicPr>
          <p:blipFill>
            <a:blip r:embed="rId20">
              <a:grayscl/>
            </a:blip>
            <a:srcRect l="4799" t="23232" r="3157" b="25631"/>
            <a:stretch>
              <a:fillRect/>
            </a:stretch>
          </p:blipFill>
          <p:spPr>
            <a:xfrm>
              <a:off x="7593495" y="5147837"/>
              <a:ext cx="714742" cy="432000"/>
            </a:xfrm>
            <a:prstGeom prst="rect">
              <a:avLst/>
            </a:prstGeom>
          </p:spPr>
        </p:pic>
        <p:pic>
          <p:nvPicPr>
            <p:cNvPr id="283" name="Picture 88">
              <a:extLst>
                <a:ext uri="{FF2B5EF4-FFF2-40B4-BE49-F238E27FC236}">
                  <a16:creationId xmlns:a16="http://schemas.microsoft.com/office/drawing/2014/main" id="{DF861632-CC02-4D35-AA5C-A237B9FF4DED}"/>
                </a:ext>
              </a:extLst>
            </p:cNvPr>
            <p:cNvPicPr>
              <a:picLocks noChangeAspect="1"/>
            </p:cNvPicPr>
            <p:nvPr/>
          </p:nvPicPr>
          <p:blipFill>
            <a:blip r:embed="rId21">
              <a:grayscl/>
            </a:blip>
            <a:srcRect/>
            <a:stretch>
              <a:fillRect/>
            </a:stretch>
          </p:blipFill>
          <p:spPr>
            <a:xfrm>
              <a:off x="6122868" y="3762327"/>
              <a:ext cx="1124256" cy="299643"/>
            </a:xfrm>
            <a:prstGeom prst="rect">
              <a:avLst/>
            </a:prstGeom>
          </p:spPr>
        </p:pic>
        <p:pic>
          <p:nvPicPr>
            <p:cNvPr id="284" name="Picture 89">
              <a:extLst>
                <a:ext uri="{FF2B5EF4-FFF2-40B4-BE49-F238E27FC236}">
                  <a16:creationId xmlns:a16="http://schemas.microsoft.com/office/drawing/2014/main" id="{CFC35C3B-341F-4E10-82BB-E2F95D45D7E4}"/>
                </a:ext>
              </a:extLst>
            </p:cNvPr>
            <p:cNvPicPr>
              <a:picLocks noChangeAspect="1"/>
            </p:cNvPicPr>
            <p:nvPr/>
          </p:nvPicPr>
          <p:blipFill>
            <a:blip r:embed="rId22">
              <a:grayscl/>
            </a:blip>
            <a:srcRect/>
            <a:stretch>
              <a:fillRect/>
            </a:stretch>
          </p:blipFill>
          <p:spPr>
            <a:xfrm>
              <a:off x="2307933" y="2374458"/>
              <a:ext cx="1101743" cy="189147"/>
            </a:xfrm>
            <a:prstGeom prst="rect">
              <a:avLst/>
            </a:prstGeom>
          </p:spPr>
        </p:pic>
        <p:pic>
          <p:nvPicPr>
            <p:cNvPr id="285" name="Picture 90">
              <a:extLst>
                <a:ext uri="{FF2B5EF4-FFF2-40B4-BE49-F238E27FC236}">
                  <a16:creationId xmlns:a16="http://schemas.microsoft.com/office/drawing/2014/main" id="{47255161-C50B-4DF1-B347-156818C796F5}"/>
                </a:ext>
              </a:extLst>
            </p:cNvPr>
            <p:cNvPicPr>
              <a:picLocks noChangeAspect="1"/>
            </p:cNvPicPr>
            <p:nvPr/>
          </p:nvPicPr>
          <p:blipFill>
            <a:blip r:embed="rId23">
              <a:grayscl/>
            </a:blip>
            <a:srcRect/>
            <a:stretch>
              <a:fillRect/>
            </a:stretch>
          </p:blipFill>
          <p:spPr>
            <a:xfrm>
              <a:off x="3594327" y="2388486"/>
              <a:ext cx="1008546" cy="213184"/>
            </a:xfrm>
            <a:prstGeom prst="rect">
              <a:avLst/>
            </a:prstGeom>
          </p:spPr>
        </p:pic>
        <p:pic>
          <p:nvPicPr>
            <p:cNvPr id="289" name="Grafik 288">
              <a:extLst>
                <a:ext uri="{FF2B5EF4-FFF2-40B4-BE49-F238E27FC236}">
                  <a16:creationId xmlns:a16="http://schemas.microsoft.com/office/drawing/2014/main" id="{DD0A85A6-F967-4E41-972D-D649043B2D56}"/>
                </a:ext>
              </a:extLst>
            </p:cNvPr>
            <p:cNvPicPr>
              <a:picLocks noChangeAspect="1"/>
            </p:cNvPicPr>
            <p:nvPr/>
          </p:nvPicPr>
          <p:blipFill>
            <a:blip r:embed="rId24" cstate="print">
              <a:grayscl/>
              <a:extLst>
                <a:ext uri="{28A0092B-C50C-407E-A947-70E740481C1C}">
                  <a14:useLocalDpi xmlns:a14="http://schemas.microsoft.com/office/drawing/2010/main" val="0"/>
                </a:ext>
              </a:extLst>
            </a:blip>
            <a:stretch>
              <a:fillRect/>
            </a:stretch>
          </p:blipFill>
          <p:spPr>
            <a:xfrm>
              <a:off x="3581090" y="2991401"/>
              <a:ext cx="1104226" cy="451729"/>
            </a:xfrm>
            <a:prstGeom prst="rect">
              <a:avLst/>
            </a:prstGeom>
          </p:spPr>
        </p:pic>
        <p:pic>
          <p:nvPicPr>
            <p:cNvPr id="290" name="Grafik 289">
              <a:extLst>
                <a:ext uri="{FF2B5EF4-FFF2-40B4-BE49-F238E27FC236}">
                  <a16:creationId xmlns:a16="http://schemas.microsoft.com/office/drawing/2014/main" id="{799D5D29-B05E-41C3-9773-C504A6DF7B9A}"/>
                </a:ext>
              </a:extLst>
            </p:cNvPr>
            <p:cNvPicPr>
              <a:picLocks noChangeAspect="1"/>
            </p:cNvPicPr>
            <p:nvPr/>
          </p:nvPicPr>
          <p:blipFill>
            <a:blip r:embed="rId25" cstate="print">
              <a:grayscl/>
              <a:extLst>
                <a:ext uri="{28A0092B-C50C-407E-A947-70E740481C1C}">
                  <a14:useLocalDpi xmlns:a14="http://schemas.microsoft.com/office/drawing/2010/main" val="0"/>
                </a:ext>
              </a:extLst>
            </a:blip>
            <a:stretch>
              <a:fillRect/>
            </a:stretch>
          </p:blipFill>
          <p:spPr>
            <a:xfrm>
              <a:off x="4902037" y="2429393"/>
              <a:ext cx="1026342" cy="131372"/>
            </a:xfrm>
            <a:prstGeom prst="rect">
              <a:avLst/>
            </a:prstGeom>
          </p:spPr>
        </p:pic>
        <p:pic>
          <p:nvPicPr>
            <p:cNvPr id="293" name="Picture 2" descr="Freie Scholle (Bielefeld) – Wikipedia">
              <a:extLst>
                <a:ext uri="{FF2B5EF4-FFF2-40B4-BE49-F238E27FC236}">
                  <a16:creationId xmlns:a16="http://schemas.microsoft.com/office/drawing/2014/main" id="{2A4F1A81-39E8-4008-ADA1-5B38C27C090E}"/>
                </a:ext>
              </a:extLst>
            </p:cNvPr>
            <p:cNvPicPr>
              <a:picLocks noChangeAspect="1" noChangeArrowheads="1"/>
            </p:cNvPicPr>
            <p:nvPr/>
          </p:nvPicPr>
          <p:blipFill>
            <a:blip r:embed="rId26"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8964067" y="5147440"/>
              <a:ext cx="500063" cy="487040"/>
            </a:xfrm>
            <a:prstGeom prst="rect">
              <a:avLst/>
            </a:prstGeom>
            <a:noFill/>
            <a:extLst>
              <a:ext uri="{909E8E84-426E-40DD-AFC4-6F175D3DCCD1}">
                <a14:hiddenFill xmlns:a14="http://schemas.microsoft.com/office/drawing/2010/main">
                  <a:solidFill>
                    <a:srgbClr val="FFFFFF"/>
                  </a:solidFill>
                </a14:hiddenFill>
              </a:ext>
            </a:extLst>
          </p:spPr>
        </p:pic>
        <p:pic>
          <p:nvPicPr>
            <p:cNvPr id="294" name="Grafik 293">
              <a:extLst>
                <a:ext uri="{FF2B5EF4-FFF2-40B4-BE49-F238E27FC236}">
                  <a16:creationId xmlns:a16="http://schemas.microsoft.com/office/drawing/2014/main" id="{04D841F5-6E20-473D-B014-0CAAC53093C1}"/>
                </a:ext>
              </a:extLst>
            </p:cNvPr>
            <p:cNvPicPr>
              <a:picLocks noChangeAspect="1"/>
            </p:cNvPicPr>
            <p:nvPr/>
          </p:nvPicPr>
          <p:blipFill>
            <a:blip r:embed="rId27" cstate="print">
              <a:grayscl/>
              <a:extLst>
                <a:ext uri="{28A0092B-C50C-407E-A947-70E740481C1C}">
                  <a14:useLocalDpi xmlns:a14="http://schemas.microsoft.com/office/drawing/2010/main" val="0"/>
                </a:ext>
              </a:extLst>
            </a:blip>
            <a:stretch>
              <a:fillRect/>
            </a:stretch>
          </p:blipFill>
          <p:spPr>
            <a:xfrm>
              <a:off x="6196619" y="2299571"/>
              <a:ext cx="918805" cy="391622"/>
            </a:xfrm>
            <a:prstGeom prst="rect">
              <a:avLst/>
            </a:prstGeom>
          </p:spPr>
        </p:pic>
        <p:pic>
          <p:nvPicPr>
            <p:cNvPr id="299" name="Grafik 298">
              <a:extLst>
                <a:ext uri="{FF2B5EF4-FFF2-40B4-BE49-F238E27FC236}">
                  <a16:creationId xmlns:a16="http://schemas.microsoft.com/office/drawing/2014/main" id="{121A603C-B949-4A38-9F08-B2FEC5A782C9}"/>
                </a:ext>
              </a:extLst>
            </p:cNvPr>
            <p:cNvPicPr>
              <a:picLocks noChangeAspect="1"/>
            </p:cNvPicPr>
            <p:nvPr/>
          </p:nvPicPr>
          <p:blipFill>
            <a:blip r:embed="rId28" cstate="print">
              <a:grayscl/>
              <a:extLst>
                <a:ext uri="{28A0092B-C50C-407E-A947-70E740481C1C}">
                  <a14:useLocalDpi xmlns:a14="http://schemas.microsoft.com/office/drawing/2010/main" val="0"/>
                </a:ext>
              </a:extLst>
            </a:blip>
            <a:stretch>
              <a:fillRect/>
            </a:stretch>
          </p:blipFill>
          <p:spPr>
            <a:xfrm>
              <a:off x="8748040" y="2260739"/>
              <a:ext cx="1009521" cy="504000"/>
            </a:xfrm>
            <a:prstGeom prst="rect">
              <a:avLst/>
            </a:prstGeom>
            <a:ln>
              <a:solidFill>
                <a:schemeClr val="bg1">
                  <a:lumMod val="85000"/>
                </a:schemeClr>
              </a:solidFill>
            </a:ln>
          </p:spPr>
        </p:pic>
        <p:pic>
          <p:nvPicPr>
            <p:cNvPr id="300" name="Grafik 299">
              <a:extLst>
                <a:ext uri="{FF2B5EF4-FFF2-40B4-BE49-F238E27FC236}">
                  <a16:creationId xmlns:a16="http://schemas.microsoft.com/office/drawing/2014/main" id="{F2F11C5E-C7D6-4C42-83BE-E391D9C65FC4}"/>
                </a:ext>
              </a:extLst>
            </p:cNvPr>
            <p:cNvPicPr>
              <a:picLocks noChangeAspect="1"/>
            </p:cNvPicPr>
            <p:nvPr/>
          </p:nvPicPr>
          <p:blipFill>
            <a:blip r:embed="rId29">
              <a:grayscl/>
              <a:extLst>
                <a:ext uri="{28A0092B-C50C-407E-A947-70E740481C1C}">
                  <a14:useLocalDpi xmlns:a14="http://schemas.microsoft.com/office/drawing/2010/main" val="0"/>
                </a:ext>
              </a:extLst>
            </a:blip>
            <a:stretch>
              <a:fillRect/>
            </a:stretch>
          </p:blipFill>
          <p:spPr>
            <a:xfrm>
              <a:off x="7489278" y="2409818"/>
              <a:ext cx="914095" cy="223983"/>
            </a:xfrm>
            <a:prstGeom prst="rect">
              <a:avLst/>
            </a:prstGeom>
          </p:spPr>
        </p:pic>
        <p:pic>
          <p:nvPicPr>
            <p:cNvPr id="302" name="Grafik 301">
              <a:extLst>
                <a:ext uri="{FF2B5EF4-FFF2-40B4-BE49-F238E27FC236}">
                  <a16:creationId xmlns:a16="http://schemas.microsoft.com/office/drawing/2014/main" id="{5DEFB4B7-9682-44AE-8363-A66255FB80B3}"/>
                </a:ext>
              </a:extLst>
            </p:cNvPr>
            <p:cNvPicPr>
              <a:picLocks noChangeAspect="1"/>
            </p:cNvPicPr>
            <p:nvPr/>
          </p:nvPicPr>
          <p:blipFill>
            <a:blip r:embed="rId30">
              <a:grayscl/>
              <a:extLst>
                <a:ext uri="{28A0092B-C50C-407E-A947-70E740481C1C}">
                  <a14:useLocalDpi xmlns:a14="http://schemas.microsoft.com/office/drawing/2010/main" val="0"/>
                </a:ext>
              </a:extLst>
            </a:blip>
            <a:stretch>
              <a:fillRect/>
            </a:stretch>
          </p:blipFill>
          <p:spPr>
            <a:xfrm>
              <a:off x="2509069" y="3728844"/>
              <a:ext cx="661434" cy="415876"/>
            </a:xfrm>
            <a:prstGeom prst="rect">
              <a:avLst/>
            </a:prstGeom>
          </p:spPr>
        </p:pic>
        <p:pic>
          <p:nvPicPr>
            <p:cNvPr id="307" name="Grafik 306">
              <a:extLst>
                <a:ext uri="{FF2B5EF4-FFF2-40B4-BE49-F238E27FC236}">
                  <a16:creationId xmlns:a16="http://schemas.microsoft.com/office/drawing/2014/main" id="{55E98988-7DFF-452D-9815-D19F0ED86ACE}"/>
                </a:ext>
              </a:extLst>
            </p:cNvPr>
            <p:cNvPicPr>
              <a:picLocks noChangeAspect="1"/>
            </p:cNvPicPr>
            <p:nvPr/>
          </p:nvPicPr>
          <p:blipFill>
            <a:blip r:embed="rId31">
              <a:grayscl/>
              <a:extLst>
                <a:ext uri="{28A0092B-C50C-407E-A947-70E740481C1C}">
                  <a14:useLocalDpi xmlns:a14="http://schemas.microsoft.com/office/drawing/2010/main" val="0"/>
                </a:ext>
              </a:extLst>
            </a:blip>
            <a:stretch>
              <a:fillRect/>
            </a:stretch>
          </p:blipFill>
          <p:spPr>
            <a:xfrm>
              <a:off x="2324983" y="2964288"/>
              <a:ext cx="1096668" cy="455636"/>
            </a:xfrm>
            <a:prstGeom prst="rect">
              <a:avLst/>
            </a:prstGeom>
          </p:spPr>
        </p:pic>
        <p:pic>
          <p:nvPicPr>
            <p:cNvPr id="308" name="Grafik 307">
              <a:extLst>
                <a:ext uri="{FF2B5EF4-FFF2-40B4-BE49-F238E27FC236}">
                  <a16:creationId xmlns:a16="http://schemas.microsoft.com/office/drawing/2014/main" id="{E6A1F5F6-202F-4D26-9132-D427F75F300A}"/>
                </a:ext>
              </a:extLst>
            </p:cNvPr>
            <p:cNvPicPr>
              <a:picLocks noChangeAspect="1"/>
            </p:cNvPicPr>
            <p:nvPr/>
          </p:nvPicPr>
          <p:blipFill>
            <a:blip r:embed="rId32">
              <a:grayscl/>
              <a:extLst>
                <a:ext uri="{28A0092B-C50C-407E-A947-70E740481C1C}">
                  <a14:useLocalDpi xmlns:a14="http://schemas.microsoft.com/office/drawing/2010/main" val="0"/>
                </a:ext>
              </a:extLst>
            </a:blip>
            <a:stretch>
              <a:fillRect/>
            </a:stretch>
          </p:blipFill>
          <p:spPr>
            <a:xfrm>
              <a:off x="8760740" y="3124906"/>
              <a:ext cx="940249" cy="268005"/>
            </a:xfrm>
            <a:prstGeom prst="rect">
              <a:avLst/>
            </a:prstGeom>
          </p:spPr>
        </p:pic>
        <p:pic>
          <p:nvPicPr>
            <p:cNvPr id="311" name="Grafik 310">
              <a:extLst>
                <a:ext uri="{FF2B5EF4-FFF2-40B4-BE49-F238E27FC236}">
                  <a16:creationId xmlns:a16="http://schemas.microsoft.com/office/drawing/2014/main" id="{7CCF14C0-3DF2-4D66-B8FF-C6EAD3503AEE}"/>
                </a:ext>
              </a:extLst>
            </p:cNvPr>
            <p:cNvPicPr>
              <a:picLocks noChangeAspect="1"/>
            </p:cNvPicPr>
            <p:nvPr/>
          </p:nvPicPr>
          <p:blipFill>
            <a:blip r:embed="rId33">
              <a:grayscl/>
              <a:extLst>
                <a:ext uri="{28A0092B-C50C-407E-A947-70E740481C1C}">
                  <a14:useLocalDpi xmlns:a14="http://schemas.microsoft.com/office/drawing/2010/main" val="0"/>
                </a:ext>
              </a:extLst>
            </a:blip>
            <a:stretch>
              <a:fillRect/>
            </a:stretch>
          </p:blipFill>
          <p:spPr>
            <a:xfrm>
              <a:off x="8774197" y="3714735"/>
              <a:ext cx="913332" cy="456666"/>
            </a:xfrm>
            <a:prstGeom prst="rect">
              <a:avLst/>
            </a:prstGeom>
          </p:spPr>
        </p:pic>
        <p:pic>
          <p:nvPicPr>
            <p:cNvPr id="86" name="Grafik 85">
              <a:extLst>
                <a:ext uri="{FF2B5EF4-FFF2-40B4-BE49-F238E27FC236}">
                  <a16:creationId xmlns:a16="http://schemas.microsoft.com/office/drawing/2014/main" id="{1FA6680D-F833-4A90-9739-C4ABC43E325C}"/>
                </a:ext>
              </a:extLst>
            </p:cNvPr>
            <p:cNvPicPr>
              <a:picLocks noChangeAspect="1"/>
            </p:cNvPicPr>
            <p:nvPr/>
          </p:nvPicPr>
          <p:blipFill>
            <a:blip r:embed="rId34">
              <a:grayscl/>
              <a:extLst>
                <a:ext uri="{28A0092B-C50C-407E-A947-70E740481C1C}">
                  <a14:useLocalDpi xmlns:a14="http://schemas.microsoft.com/office/drawing/2010/main" val="0"/>
                </a:ext>
              </a:extLst>
            </a:blip>
            <a:stretch>
              <a:fillRect/>
            </a:stretch>
          </p:blipFill>
          <p:spPr>
            <a:xfrm>
              <a:off x="2376835" y="4527392"/>
              <a:ext cx="947216" cy="241540"/>
            </a:xfrm>
            <a:prstGeom prst="rect">
              <a:avLst/>
            </a:prstGeom>
          </p:spPr>
        </p:pic>
        <p:pic>
          <p:nvPicPr>
            <p:cNvPr id="92" name="Grafik 91">
              <a:extLst>
                <a:ext uri="{FF2B5EF4-FFF2-40B4-BE49-F238E27FC236}">
                  <a16:creationId xmlns:a16="http://schemas.microsoft.com/office/drawing/2014/main" id="{1C91B032-24FD-4A50-A247-D142909808C9}"/>
                </a:ext>
              </a:extLst>
            </p:cNvPr>
            <p:cNvPicPr>
              <a:picLocks noChangeAspect="1"/>
            </p:cNvPicPr>
            <p:nvPr/>
          </p:nvPicPr>
          <p:blipFill>
            <a:blip r:embed="rId35">
              <a:grayscl/>
              <a:extLst>
                <a:ext uri="{28A0092B-C50C-407E-A947-70E740481C1C}">
                  <a14:useLocalDpi xmlns:a14="http://schemas.microsoft.com/office/drawing/2010/main" val="0"/>
                </a:ext>
              </a:extLst>
            </a:blip>
            <a:stretch>
              <a:fillRect/>
            </a:stretch>
          </p:blipFill>
          <p:spPr>
            <a:xfrm>
              <a:off x="7576540" y="3015880"/>
              <a:ext cx="714770" cy="396567"/>
            </a:xfrm>
            <a:prstGeom prst="rect">
              <a:avLst/>
            </a:prstGeom>
          </p:spPr>
        </p:pic>
        <p:pic>
          <p:nvPicPr>
            <p:cNvPr id="315" name="Grafik 314">
              <a:extLst>
                <a:ext uri="{FF2B5EF4-FFF2-40B4-BE49-F238E27FC236}">
                  <a16:creationId xmlns:a16="http://schemas.microsoft.com/office/drawing/2014/main" id="{CF2FD610-D6EF-4E98-BD79-142B6C31C549}"/>
                </a:ext>
              </a:extLst>
            </p:cNvPr>
            <p:cNvPicPr>
              <a:picLocks noChangeAspect="1"/>
            </p:cNvPicPr>
            <p:nvPr/>
          </p:nvPicPr>
          <p:blipFill>
            <a:blip r:embed="rId36">
              <a:grayscl/>
              <a:extLst>
                <a:ext uri="{28A0092B-C50C-407E-A947-70E740481C1C}">
                  <a14:useLocalDpi xmlns:a14="http://schemas.microsoft.com/office/drawing/2010/main" val="0"/>
                </a:ext>
              </a:extLst>
            </a:blip>
            <a:stretch>
              <a:fillRect/>
            </a:stretch>
          </p:blipFill>
          <p:spPr>
            <a:xfrm>
              <a:off x="4945629" y="5212353"/>
              <a:ext cx="958006" cy="316879"/>
            </a:xfrm>
            <a:prstGeom prst="rect">
              <a:avLst/>
            </a:prstGeom>
          </p:spPr>
        </p:pic>
        <p:pic>
          <p:nvPicPr>
            <p:cNvPr id="101" name="Grafik 100">
              <a:extLst>
                <a:ext uri="{FF2B5EF4-FFF2-40B4-BE49-F238E27FC236}">
                  <a16:creationId xmlns:a16="http://schemas.microsoft.com/office/drawing/2014/main" id="{D5427436-52DF-4F76-8053-4B1483955ABB}"/>
                </a:ext>
              </a:extLst>
            </p:cNvPr>
            <p:cNvPicPr>
              <a:picLocks noChangeAspect="1"/>
            </p:cNvPicPr>
            <p:nvPr/>
          </p:nvPicPr>
          <p:blipFill>
            <a:blip r:embed="rId37">
              <a:grayscl/>
              <a:extLst>
                <a:ext uri="{28A0092B-C50C-407E-A947-70E740481C1C}">
                  <a14:useLocalDpi xmlns:a14="http://schemas.microsoft.com/office/drawing/2010/main" val="0"/>
                </a:ext>
              </a:extLst>
            </a:blip>
            <a:stretch>
              <a:fillRect/>
            </a:stretch>
          </p:blipFill>
          <p:spPr>
            <a:xfrm>
              <a:off x="2332311" y="5227976"/>
              <a:ext cx="1077365" cy="346393"/>
            </a:xfrm>
            <a:prstGeom prst="rect">
              <a:avLst/>
            </a:prstGeom>
          </p:spPr>
        </p:pic>
        <p:pic>
          <p:nvPicPr>
            <p:cNvPr id="323" name="Grafik 322">
              <a:extLst>
                <a:ext uri="{FF2B5EF4-FFF2-40B4-BE49-F238E27FC236}">
                  <a16:creationId xmlns:a16="http://schemas.microsoft.com/office/drawing/2014/main" id="{F6DEACE9-2B59-445E-91A7-954539140F63}"/>
                </a:ext>
              </a:extLst>
            </p:cNvPr>
            <p:cNvPicPr>
              <a:picLocks noChangeAspect="1"/>
            </p:cNvPicPr>
            <p:nvPr/>
          </p:nvPicPr>
          <p:blipFill>
            <a:blip r:embed="rId38">
              <a:grayscl/>
              <a:extLst>
                <a:ext uri="{28A0092B-C50C-407E-A947-70E740481C1C}">
                  <a14:useLocalDpi xmlns:a14="http://schemas.microsoft.com/office/drawing/2010/main" val="0"/>
                </a:ext>
              </a:extLst>
            </a:blip>
            <a:stretch>
              <a:fillRect/>
            </a:stretch>
          </p:blipFill>
          <p:spPr>
            <a:xfrm>
              <a:off x="6352339" y="5179590"/>
              <a:ext cx="685192" cy="402229"/>
            </a:xfrm>
            <a:prstGeom prst="rect">
              <a:avLst/>
            </a:prstGeom>
          </p:spPr>
        </p:pic>
        <p:pic>
          <p:nvPicPr>
            <p:cNvPr id="327" name="Grafik 326">
              <a:extLst>
                <a:ext uri="{FF2B5EF4-FFF2-40B4-BE49-F238E27FC236}">
                  <a16:creationId xmlns:a16="http://schemas.microsoft.com/office/drawing/2014/main" id="{8C8C7932-EBD8-4387-B886-1DB033419CC0}"/>
                </a:ext>
              </a:extLst>
            </p:cNvPr>
            <p:cNvPicPr>
              <a:picLocks noChangeAspect="1"/>
            </p:cNvPicPr>
            <p:nvPr/>
          </p:nvPicPr>
          <p:blipFill>
            <a:blip r:embed="rId39">
              <a:grayscl/>
              <a:extLst>
                <a:ext uri="{28A0092B-C50C-407E-A947-70E740481C1C}">
                  <a14:useLocalDpi xmlns:a14="http://schemas.microsoft.com/office/drawing/2010/main" val="0"/>
                </a:ext>
              </a:extLst>
            </a:blip>
            <a:stretch>
              <a:fillRect/>
            </a:stretch>
          </p:blipFill>
          <p:spPr>
            <a:xfrm>
              <a:off x="-803681" y="3679657"/>
              <a:ext cx="514251" cy="514251"/>
            </a:xfrm>
            <a:prstGeom prst="rect">
              <a:avLst/>
            </a:prstGeom>
          </p:spPr>
        </p:pic>
      </p:grpSp>
      <p:pic>
        <p:nvPicPr>
          <p:cNvPr id="333" name="Grafik 332">
            <a:extLst>
              <a:ext uri="{FF2B5EF4-FFF2-40B4-BE49-F238E27FC236}">
                <a16:creationId xmlns:a16="http://schemas.microsoft.com/office/drawing/2014/main" id="{B9013BD0-9396-41B9-82C4-BEE628DE0BEE}"/>
              </a:ext>
            </a:extLst>
          </p:cNvPr>
          <p:cNvPicPr>
            <a:picLocks noChangeAspect="1"/>
          </p:cNvPicPr>
          <p:nvPr/>
        </p:nvPicPr>
        <p:blipFill>
          <a:blip r:embed="rId40">
            <a:grayscl/>
            <a:extLst>
              <a:ext uri="{28A0092B-C50C-407E-A947-70E740481C1C}">
                <a14:useLocalDpi xmlns:a14="http://schemas.microsoft.com/office/drawing/2010/main" val="0"/>
              </a:ext>
            </a:extLst>
          </a:blip>
          <a:stretch>
            <a:fillRect/>
          </a:stretch>
        </p:blipFill>
        <p:spPr>
          <a:xfrm>
            <a:off x="-1979020" y="992868"/>
            <a:ext cx="1870725" cy="246312"/>
          </a:xfrm>
          <a:prstGeom prst="rect">
            <a:avLst/>
          </a:prstGeom>
        </p:spPr>
      </p:pic>
      <p:pic>
        <p:nvPicPr>
          <p:cNvPr id="107" name="Grafik 106">
            <a:extLst>
              <a:ext uri="{FF2B5EF4-FFF2-40B4-BE49-F238E27FC236}">
                <a16:creationId xmlns:a16="http://schemas.microsoft.com/office/drawing/2014/main" id="{D9A65C70-08EA-451A-835A-D6C57D9F58B1}"/>
              </a:ext>
            </a:extLst>
          </p:cNvPr>
          <p:cNvPicPr>
            <a:picLocks noChangeAspect="1"/>
          </p:cNvPicPr>
          <p:nvPr/>
        </p:nvPicPr>
        <p:blipFill>
          <a:blip r:embed="rId41">
            <a:grayscl/>
            <a:extLst>
              <a:ext uri="{28A0092B-C50C-407E-A947-70E740481C1C}">
                <a14:useLocalDpi xmlns:a14="http://schemas.microsoft.com/office/drawing/2010/main" val="0"/>
              </a:ext>
            </a:extLst>
          </a:blip>
          <a:stretch>
            <a:fillRect/>
          </a:stretch>
        </p:blipFill>
        <p:spPr>
          <a:xfrm>
            <a:off x="-1300739" y="3222733"/>
            <a:ext cx="1136450" cy="253424"/>
          </a:xfrm>
          <a:prstGeom prst="rect">
            <a:avLst/>
          </a:prstGeom>
        </p:spPr>
      </p:pic>
      <p:sp>
        <p:nvSpPr>
          <p:cNvPr id="109" name="Rechteck 108">
            <a:extLst>
              <a:ext uri="{FF2B5EF4-FFF2-40B4-BE49-F238E27FC236}">
                <a16:creationId xmlns:a16="http://schemas.microsoft.com/office/drawing/2014/main" id="{4640068C-E930-49BD-9B28-A38AD1E48849}"/>
              </a:ext>
            </a:extLst>
          </p:cNvPr>
          <p:cNvSpPr/>
          <p:nvPr/>
        </p:nvSpPr>
        <p:spPr>
          <a:xfrm>
            <a:off x="0" y="0"/>
            <a:ext cx="81000" cy="6876000"/>
          </a:xfrm>
          <a:prstGeom prst="rect">
            <a:avLst/>
          </a:prstGeom>
          <a:solidFill>
            <a:srgbClr val="00809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47" b="0" i="0" u="none" strike="noStrike" kern="0" cap="none" spc="0" normalizeH="0" baseline="0" noProof="0">
              <a:ln>
                <a:noFill/>
              </a:ln>
              <a:solidFill>
                <a:srgbClr val="009A9A"/>
              </a:solidFill>
              <a:effectLst/>
              <a:uLnTx/>
              <a:uFillTx/>
              <a:latin typeface="Calibri" panose="020F0502020204030204"/>
              <a:ea typeface="+mn-ea"/>
              <a:cs typeface="+mn-cs"/>
            </a:endParaRPr>
          </a:p>
        </p:txBody>
      </p:sp>
      <p:pic>
        <p:nvPicPr>
          <p:cNvPr id="110" name="Grafik 109">
            <a:extLst>
              <a:ext uri="{FF2B5EF4-FFF2-40B4-BE49-F238E27FC236}">
                <a16:creationId xmlns:a16="http://schemas.microsoft.com/office/drawing/2014/main" id="{53D491A3-2251-4A22-B105-809C741FAADA}"/>
              </a:ext>
            </a:extLst>
          </p:cNvPr>
          <p:cNvPicPr>
            <a:picLocks noChangeAspect="1"/>
          </p:cNvPicPr>
          <p:nvPr/>
        </p:nvPicPr>
        <p:blipFill>
          <a:blip r:embed="rId42">
            <a:grayscl/>
            <a:extLst>
              <a:ext uri="{28A0092B-C50C-407E-A947-70E740481C1C}">
                <a14:useLocalDpi xmlns:a14="http://schemas.microsoft.com/office/drawing/2010/main" val="0"/>
              </a:ext>
            </a:extLst>
          </a:blip>
          <a:stretch>
            <a:fillRect/>
          </a:stretch>
        </p:blipFill>
        <p:spPr>
          <a:xfrm>
            <a:off x="6121905" y="3182130"/>
            <a:ext cx="1209021" cy="291650"/>
          </a:xfrm>
          <a:prstGeom prst="rect">
            <a:avLst/>
          </a:prstGeom>
        </p:spPr>
      </p:pic>
      <p:sp>
        <p:nvSpPr>
          <p:cNvPr id="106" name="Foliennummernplatzhalter 3">
            <a:extLst>
              <a:ext uri="{FF2B5EF4-FFF2-40B4-BE49-F238E27FC236}">
                <a16:creationId xmlns:a16="http://schemas.microsoft.com/office/drawing/2014/main" id="{C730C0D7-3480-4831-8DA9-58CF8B4B0A6A}"/>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FEC9D7E-A7CC-42D1-BA16-B7E2BB6828DA}" type="slidenum">
              <a:rPr kumimoji="0" lang="de-DE" sz="1000" b="0" i="0" u="none" strike="noStrike" kern="1200" cap="none" spc="0" normalizeH="0" baseline="0" noProof="0" smtClean="0">
                <a:ln>
                  <a:noFill/>
                </a:ln>
                <a:solidFill>
                  <a:srgbClr val="00243A"/>
                </a:solidFill>
                <a:effectLst/>
                <a:uLnTx/>
                <a:uFillTx/>
                <a:latin typeface="Segoe UI"/>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de-DE" sz="1000" b="0" i="0" u="none" strike="noStrike" kern="1200" cap="none" spc="0" normalizeH="0" baseline="0" noProof="0" dirty="0">
              <a:ln>
                <a:noFill/>
              </a:ln>
              <a:solidFill>
                <a:srgbClr val="00243A"/>
              </a:solidFill>
              <a:effectLst/>
              <a:uLnTx/>
              <a:uFillTx/>
              <a:latin typeface="Segoe UI"/>
              <a:ea typeface="+mn-ea"/>
              <a:cs typeface="+mn-cs"/>
            </a:endParaRPr>
          </a:p>
        </p:txBody>
      </p:sp>
    </p:spTree>
    <p:extLst>
      <p:ext uri="{BB962C8B-B14F-4D97-AF65-F5344CB8AC3E}">
        <p14:creationId xmlns:p14="http://schemas.microsoft.com/office/powerpoint/2010/main" val="4290116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29724CD0-58C0-4658-9E5E-CCFFEF268FF5}"/>
              </a:ext>
            </a:extLst>
          </p:cNvPr>
          <p:cNvSpPr/>
          <p:nvPr/>
        </p:nvSpPr>
        <p:spPr>
          <a:xfrm>
            <a:off x="0" y="1744646"/>
            <a:ext cx="12192000" cy="349338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de-DE" dirty="0">
              <a:solidFill>
                <a:prstClr val="white"/>
              </a:solidFill>
            </a:endParaRPr>
          </a:p>
        </p:txBody>
      </p:sp>
      <p:sp>
        <p:nvSpPr>
          <p:cNvPr id="11" name="Inhaltsplatzhalter 2">
            <a:extLst>
              <a:ext uri="{FF2B5EF4-FFF2-40B4-BE49-F238E27FC236}">
                <a16:creationId xmlns:a16="http://schemas.microsoft.com/office/drawing/2014/main" id="{2D29A6FE-0227-494A-B40E-1763B6E16CC9}"/>
              </a:ext>
            </a:extLst>
          </p:cNvPr>
          <p:cNvSpPr txBox="1">
            <a:spLocks/>
          </p:cNvSpPr>
          <p:nvPr/>
        </p:nvSpPr>
        <p:spPr>
          <a:xfrm>
            <a:off x="1889212" y="2316163"/>
            <a:ext cx="10320715" cy="222567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None/>
            </a:pPr>
            <a:r>
              <a:rPr lang="de-DE" sz="4000" b="1" dirty="0">
                <a:solidFill>
                  <a:schemeClr val="bg1"/>
                </a:solidFill>
                <a:latin typeface="Segoe UI" panose="020B0502040204020203" pitchFamily="34" charset="0"/>
                <a:ea typeface="Segoe UI" panose="020B0502040204020203" pitchFamily="34" charset="0"/>
                <a:cs typeface="Segoe UI" panose="020B0502040204020203" pitchFamily="34" charset="0"/>
              </a:rPr>
              <a:t>G1: Unternehmensführung</a:t>
            </a:r>
          </a:p>
          <a:p>
            <a:pPr marL="0" indent="0">
              <a:spcBef>
                <a:spcPts val="0"/>
              </a:spcBef>
              <a:spcAft>
                <a:spcPts val="600"/>
              </a:spcAft>
              <a:buFont typeface="Arial" panose="020B0604020202020204" pitchFamily="34" charset="0"/>
              <a:buNone/>
            </a:pPr>
            <a:r>
              <a:rPr lang="de-DE" sz="3200" dirty="0">
                <a:solidFill>
                  <a:schemeClr val="bg1"/>
                </a:solidFill>
                <a:latin typeface="Segoe UI" panose="020B0502040204020203" pitchFamily="34" charset="0"/>
                <a:ea typeface="Segoe UI" panose="020B0502040204020203" pitchFamily="34" charset="0"/>
                <a:cs typeface="Segoe UI" panose="020B0502040204020203" pitchFamily="34" charset="0"/>
              </a:rPr>
              <a:t>Worum geht es?</a:t>
            </a:r>
          </a:p>
        </p:txBody>
      </p:sp>
      <p:sp>
        <p:nvSpPr>
          <p:cNvPr id="12" name="Ellipse 11">
            <a:extLst>
              <a:ext uri="{FF2B5EF4-FFF2-40B4-BE49-F238E27FC236}">
                <a16:creationId xmlns:a16="http://schemas.microsoft.com/office/drawing/2014/main" id="{BA85A521-E9CC-4E0E-BCA3-E1E29D36FC5D}"/>
              </a:ext>
            </a:extLst>
          </p:cNvPr>
          <p:cNvSpPr/>
          <p:nvPr/>
        </p:nvSpPr>
        <p:spPr>
          <a:xfrm>
            <a:off x="564413" y="2835000"/>
            <a:ext cx="1188000" cy="118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Präsentation mit Medien">
            <a:extLst>
              <a:ext uri="{FF2B5EF4-FFF2-40B4-BE49-F238E27FC236}">
                <a16:creationId xmlns:a16="http://schemas.microsoft.com/office/drawing/2014/main" id="{9A1486FC-2D9E-496F-91A9-F4E284F1E7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1213" y="2971800"/>
            <a:ext cx="914400" cy="914400"/>
          </a:xfrm>
          <a:prstGeom prst="rect">
            <a:avLst/>
          </a:prstGeom>
        </p:spPr>
      </p:pic>
    </p:spTree>
    <p:extLst>
      <p:ext uri="{BB962C8B-B14F-4D97-AF65-F5344CB8AC3E}">
        <p14:creationId xmlns:p14="http://schemas.microsoft.com/office/powerpoint/2010/main" val="4228802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4977345-F4A4-4802-A2D8-692D9E922FC5}"/>
              </a:ext>
            </a:extLst>
          </p:cNvPr>
          <p:cNvSpPr txBox="1">
            <a:spLocks/>
          </p:cNvSpPr>
          <p:nvPr/>
        </p:nvSpPr>
        <p:spPr>
          <a:xfrm>
            <a:off x="0" y="-1"/>
            <a:ext cx="12192000" cy="900000"/>
          </a:xfrm>
          <a:prstGeom prst="rect">
            <a:avLst/>
          </a:prstGeom>
          <a:noFill/>
        </p:spPr>
        <p:txBody>
          <a:bodyPr vert="horz" lIns="91440" tIns="45720" rIns="91440" bIns="45720" rtlCol="0" anchor="ctr">
            <a:noAutofit/>
          </a:bodyPr>
          <a:lstStyle>
            <a:defPPr>
              <a:defRPr lang="de-DE"/>
            </a:defPPr>
            <a:lvl1pPr indent="361950">
              <a:spcBef>
                <a:spcPct val="0"/>
              </a:spcBef>
              <a:buNone/>
              <a:defRPr sz="2800" cap="small">
                <a:solidFill>
                  <a:schemeClr val="bg1"/>
                </a:solidFill>
                <a:latin typeface="Arial Unicode MS" panose="020B0604020202020204" pitchFamily="34" charset="-128"/>
                <a:ea typeface="Arial Unicode MS" panose="020B0604020202020204" pitchFamily="34" charset="-128"/>
                <a:cs typeface="Arial Unicode MS" panose="020B0604020202020204" pitchFamily="34" charset="-128"/>
              </a:defRPr>
            </a:lvl1pPr>
          </a:lstStyle>
          <a:p>
            <a:pPr indent="270000">
              <a:lnSpc>
                <a:spcPct val="90000"/>
              </a:lnSpc>
            </a:pPr>
            <a:r>
              <a:rPr lang="de-DE" b="1" cap="none" dirty="0">
                <a:solidFill>
                  <a:schemeClr val="accent5"/>
                </a:solidFill>
                <a:latin typeface="Segoe UI" panose="020B0502040204020203" pitchFamily="34" charset="0"/>
                <a:cs typeface="Segoe UI" panose="020B0502040204020203" pitchFamily="34" charset="0"/>
              </a:rPr>
              <a:t>ESRS: Branchenübergreifende Standards</a:t>
            </a:r>
          </a:p>
        </p:txBody>
      </p:sp>
      <p:pic>
        <p:nvPicPr>
          <p:cNvPr id="19" name="Grafik 18">
            <a:extLst>
              <a:ext uri="{FF2B5EF4-FFF2-40B4-BE49-F238E27FC236}">
                <a16:creationId xmlns:a16="http://schemas.microsoft.com/office/drawing/2014/main" id="{59F722C3-681D-4C06-98FB-C1C54F2F7646}"/>
              </a:ext>
            </a:extLst>
          </p:cNvPr>
          <p:cNvPicPr>
            <a:picLocks noChangeAspect="1"/>
          </p:cNvPicPr>
          <p:nvPr/>
        </p:nvPicPr>
        <p:blipFill>
          <a:blip r:embed="rId3"/>
          <a:stretch>
            <a:fillRect/>
          </a:stretch>
        </p:blipFill>
        <p:spPr>
          <a:xfrm>
            <a:off x="9973850" y="154387"/>
            <a:ext cx="1852150" cy="591223"/>
          </a:xfrm>
          <a:prstGeom prst="rect">
            <a:avLst/>
          </a:prstGeom>
        </p:spPr>
      </p:pic>
      <p:sp>
        <p:nvSpPr>
          <p:cNvPr id="33" name="Textfeld 32">
            <a:extLst>
              <a:ext uri="{FF2B5EF4-FFF2-40B4-BE49-F238E27FC236}">
                <a16:creationId xmlns:a16="http://schemas.microsoft.com/office/drawing/2014/main" id="{DE6C3B9C-A955-4F22-8CA1-7A74F92809A3}"/>
              </a:ext>
            </a:extLst>
          </p:cNvPr>
          <p:cNvSpPr txBox="1"/>
          <p:nvPr/>
        </p:nvSpPr>
        <p:spPr>
          <a:xfrm>
            <a:off x="8497222" y="5989376"/>
            <a:ext cx="3634778" cy="246221"/>
          </a:xfrm>
          <a:prstGeom prst="rect">
            <a:avLst/>
          </a:prstGeom>
          <a:noFill/>
        </p:spPr>
        <p:txBody>
          <a:bodyPr wrap="square" rtlCol="0">
            <a:spAutoFit/>
          </a:bodyPr>
          <a:lstStyle/>
          <a:p>
            <a:pPr algn="r"/>
            <a:r>
              <a:rPr lang="de-DE" sz="1000" dirty="0">
                <a:latin typeface="Segoe UI" panose="020B0502040204020203" pitchFamily="34" charset="0"/>
                <a:cs typeface="Segoe UI" panose="020B0502040204020203" pitchFamily="34" charset="0"/>
              </a:rPr>
              <a:t>EFRAG 2022</a:t>
            </a:r>
          </a:p>
        </p:txBody>
      </p:sp>
      <p:sp>
        <p:nvSpPr>
          <p:cNvPr id="34" name="Rechteck 33">
            <a:extLst>
              <a:ext uri="{FF2B5EF4-FFF2-40B4-BE49-F238E27FC236}">
                <a16:creationId xmlns:a16="http://schemas.microsoft.com/office/drawing/2014/main" id="{BD9B4CD1-7384-40B7-8436-A4069EF95FB4}"/>
              </a:ext>
            </a:extLst>
          </p:cNvPr>
          <p:cNvSpPr/>
          <p:nvPr/>
        </p:nvSpPr>
        <p:spPr>
          <a:xfrm>
            <a:off x="341040" y="1096871"/>
            <a:ext cx="9360000" cy="390924"/>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chemeClr val="bg1"/>
                </a:solidFill>
                <a:latin typeface="Segoe UI" panose="020B0502040204020203" pitchFamily="34" charset="0"/>
                <a:cs typeface="Segoe UI" panose="020B0502040204020203" pitchFamily="34" charset="0"/>
              </a:rPr>
              <a:t>Branchenübergreifende Standards</a:t>
            </a:r>
            <a:endParaRPr lang="en-US" b="1" dirty="0">
              <a:solidFill>
                <a:schemeClr val="bg1"/>
              </a:solidFill>
              <a:latin typeface="Segoe UI" panose="020B0502040204020203" pitchFamily="34" charset="0"/>
              <a:cs typeface="Segoe UI" panose="020B0502040204020203" pitchFamily="34" charset="0"/>
            </a:endParaRPr>
          </a:p>
        </p:txBody>
      </p:sp>
      <p:sp>
        <p:nvSpPr>
          <p:cNvPr id="35" name="Rechteck 34">
            <a:extLst>
              <a:ext uri="{FF2B5EF4-FFF2-40B4-BE49-F238E27FC236}">
                <a16:creationId xmlns:a16="http://schemas.microsoft.com/office/drawing/2014/main" id="{2B3DAFA6-0550-4908-8992-7E7230F3BF4B}"/>
              </a:ext>
            </a:extLst>
          </p:cNvPr>
          <p:cNvSpPr/>
          <p:nvPr/>
        </p:nvSpPr>
        <p:spPr>
          <a:xfrm>
            <a:off x="341044" y="1543591"/>
            <a:ext cx="2304000" cy="556334"/>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Segoe UI" panose="020B0502040204020203" pitchFamily="34" charset="0"/>
                <a:cs typeface="Segoe UI" panose="020B0502040204020203" pitchFamily="34" charset="0"/>
              </a:rPr>
              <a:t>Generelle Standards</a:t>
            </a:r>
            <a:endParaRPr lang="en-US" sz="1600" dirty="0">
              <a:solidFill>
                <a:schemeClr val="bg1"/>
              </a:solidFill>
              <a:latin typeface="Segoe UI" panose="020B0502040204020203" pitchFamily="34" charset="0"/>
              <a:cs typeface="Segoe UI" panose="020B0502040204020203" pitchFamily="34" charset="0"/>
            </a:endParaRPr>
          </a:p>
        </p:txBody>
      </p:sp>
      <p:sp>
        <p:nvSpPr>
          <p:cNvPr id="36" name="Rechteck 35">
            <a:extLst>
              <a:ext uri="{FF2B5EF4-FFF2-40B4-BE49-F238E27FC236}">
                <a16:creationId xmlns:a16="http://schemas.microsoft.com/office/drawing/2014/main" id="{A5102A6F-DBCD-448B-8449-526CC64C5CD9}"/>
              </a:ext>
            </a:extLst>
          </p:cNvPr>
          <p:cNvSpPr/>
          <p:nvPr/>
        </p:nvSpPr>
        <p:spPr>
          <a:xfrm>
            <a:off x="2697925" y="1543591"/>
            <a:ext cx="2304000" cy="556334"/>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Segoe UI" panose="020B0502040204020203" pitchFamily="34" charset="0"/>
                <a:cs typeface="Segoe UI" panose="020B0502040204020203" pitchFamily="34" charset="0"/>
              </a:rPr>
              <a:t>Umwelt</a:t>
            </a:r>
            <a:endParaRPr lang="en-US" sz="1600" dirty="0">
              <a:solidFill>
                <a:schemeClr val="bg1"/>
              </a:solidFill>
              <a:latin typeface="Segoe UI" panose="020B0502040204020203" pitchFamily="34" charset="0"/>
              <a:cs typeface="Segoe UI" panose="020B0502040204020203" pitchFamily="34" charset="0"/>
            </a:endParaRPr>
          </a:p>
        </p:txBody>
      </p:sp>
      <p:sp>
        <p:nvSpPr>
          <p:cNvPr id="37" name="Rechteck 36">
            <a:extLst>
              <a:ext uri="{FF2B5EF4-FFF2-40B4-BE49-F238E27FC236}">
                <a16:creationId xmlns:a16="http://schemas.microsoft.com/office/drawing/2014/main" id="{7F7F1FFC-5C47-4433-B15C-44C04A764B5B}"/>
              </a:ext>
            </a:extLst>
          </p:cNvPr>
          <p:cNvSpPr/>
          <p:nvPr/>
        </p:nvSpPr>
        <p:spPr>
          <a:xfrm>
            <a:off x="5067506" y="1540632"/>
            <a:ext cx="2304000" cy="556334"/>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Segoe UI" panose="020B0502040204020203" pitchFamily="34" charset="0"/>
                <a:cs typeface="Segoe UI" panose="020B0502040204020203" pitchFamily="34" charset="0"/>
              </a:rPr>
              <a:t>Soziales</a:t>
            </a:r>
            <a:endParaRPr lang="en-US" sz="1600" dirty="0">
              <a:solidFill>
                <a:schemeClr val="bg1"/>
              </a:solidFill>
              <a:latin typeface="Segoe UI" panose="020B0502040204020203" pitchFamily="34" charset="0"/>
              <a:cs typeface="Segoe UI" panose="020B0502040204020203" pitchFamily="34" charset="0"/>
            </a:endParaRPr>
          </a:p>
        </p:txBody>
      </p:sp>
      <p:sp>
        <p:nvSpPr>
          <p:cNvPr id="38" name="Rechteck 37">
            <a:extLst>
              <a:ext uri="{FF2B5EF4-FFF2-40B4-BE49-F238E27FC236}">
                <a16:creationId xmlns:a16="http://schemas.microsoft.com/office/drawing/2014/main" id="{151BFF1C-8729-41F6-BF09-EDA1C580E3E9}"/>
              </a:ext>
            </a:extLst>
          </p:cNvPr>
          <p:cNvSpPr/>
          <p:nvPr/>
        </p:nvSpPr>
        <p:spPr>
          <a:xfrm>
            <a:off x="7411686" y="1536264"/>
            <a:ext cx="2304000" cy="556334"/>
          </a:xfrm>
          <a:prstGeom prst="rect">
            <a:avLst/>
          </a:prstGeom>
          <a:solidFill>
            <a:srgbClr val="022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Segoe UI" panose="020B0502040204020203" pitchFamily="34" charset="0"/>
                <a:cs typeface="Segoe UI" panose="020B0502040204020203" pitchFamily="34" charset="0"/>
              </a:rPr>
              <a:t>Unternehmensführung</a:t>
            </a:r>
            <a:endParaRPr lang="en-US" sz="1400" dirty="0">
              <a:solidFill>
                <a:schemeClr val="bg1"/>
              </a:solidFill>
              <a:latin typeface="Segoe UI" panose="020B0502040204020203" pitchFamily="34" charset="0"/>
              <a:cs typeface="Segoe UI" panose="020B0502040204020203" pitchFamily="34" charset="0"/>
            </a:endParaRPr>
          </a:p>
        </p:txBody>
      </p:sp>
      <p:sp>
        <p:nvSpPr>
          <p:cNvPr id="39" name="Rechteck 38">
            <a:extLst>
              <a:ext uri="{FF2B5EF4-FFF2-40B4-BE49-F238E27FC236}">
                <a16:creationId xmlns:a16="http://schemas.microsoft.com/office/drawing/2014/main" id="{C0BE6825-544E-4CE1-BB12-2503C40FCF37}"/>
              </a:ext>
            </a:extLst>
          </p:cNvPr>
          <p:cNvSpPr/>
          <p:nvPr/>
        </p:nvSpPr>
        <p:spPr>
          <a:xfrm>
            <a:off x="341043" y="2160097"/>
            <a:ext cx="2304000" cy="79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1</a:t>
            </a:r>
          </a:p>
          <a:p>
            <a:pPr algn="ctr"/>
            <a:r>
              <a:rPr lang="de-DE" sz="1600" dirty="0">
                <a:solidFill>
                  <a:schemeClr val="tx1"/>
                </a:solidFill>
                <a:latin typeface="Segoe UI" panose="020B0502040204020203" pitchFamily="34" charset="0"/>
                <a:cs typeface="Segoe UI" panose="020B0502040204020203" pitchFamily="34" charset="0"/>
              </a:rPr>
              <a:t>Allgemeine</a:t>
            </a:r>
          </a:p>
          <a:p>
            <a:pPr algn="ctr"/>
            <a:r>
              <a:rPr lang="de-DE" sz="1600" dirty="0">
                <a:solidFill>
                  <a:schemeClr val="tx1"/>
                </a:solidFill>
                <a:latin typeface="Segoe UI" panose="020B0502040204020203" pitchFamily="34" charset="0"/>
                <a:cs typeface="Segoe UI" panose="020B0502040204020203" pitchFamily="34" charset="0"/>
              </a:rPr>
              <a:t>Anforderungen</a:t>
            </a:r>
            <a:endParaRPr lang="en-US" sz="1600" dirty="0">
              <a:solidFill>
                <a:schemeClr val="tx1"/>
              </a:solidFill>
              <a:latin typeface="Segoe UI" panose="020B0502040204020203" pitchFamily="34" charset="0"/>
              <a:cs typeface="Segoe UI" panose="020B0502040204020203" pitchFamily="34" charset="0"/>
            </a:endParaRPr>
          </a:p>
        </p:txBody>
      </p:sp>
      <p:sp>
        <p:nvSpPr>
          <p:cNvPr id="40" name="Rechteck 39">
            <a:extLst>
              <a:ext uri="{FF2B5EF4-FFF2-40B4-BE49-F238E27FC236}">
                <a16:creationId xmlns:a16="http://schemas.microsoft.com/office/drawing/2014/main" id="{68E93E57-7297-4C08-8172-F82CD3D1640E}"/>
              </a:ext>
            </a:extLst>
          </p:cNvPr>
          <p:cNvSpPr/>
          <p:nvPr/>
        </p:nvSpPr>
        <p:spPr>
          <a:xfrm>
            <a:off x="341044" y="3002945"/>
            <a:ext cx="2304000" cy="792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2</a:t>
            </a:r>
          </a:p>
          <a:p>
            <a:pPr algn="ctr"/>
            <a:r>
              <a:rPr lang="de-DE" sz="1600" dirty="0">
                <a:solidFill>
                  <a:schemeClr val="tx1"/>
                </a:solidFill>
                <a:latin typeface="Segoe UI" panose="020B0502040204020203" pitchFamily="34" charset="0"/>
                <a:cs typeface="Segoe UI" panose="020B0502040204020203" pitchFamily="34" charset="0"/>
              </a:rPr>
              <a:t>Allgemeine</a:t>
            </a:r>
          </a:p>
          <a:p>
            <a:pPr algn="ctr"/>
            <a:r>
              <a:rPr lang="de-DE" sz="1600" dirty="0">
                <a:solidFill>
                  <a:schemeClr val="tx1"/>
                </a:solidFill>
                <a:latin typeface="Segoe UI" panose="020B0502040204020203" pitchFamily="34" charset="0"/>
                <a:cs typeface="Segoe UI" panose="020B0502040204020203" pitchFamily="34" charset="0"/>
              </a:rPr>
              <a:t>Angaben</a:t>
            </a:r>
            <a:endParaRPr lang="en-US" sz="1600" dirty="0">
              <a:solidFill>
                <a:schemeClr val="tx1"/>
              </a:solidFill>
              <a:latin typeface="Segoe UI" panose="020B0502040204020203" pitchFamily="34" charset="0"/>
              <a:cs typeface="Segoe UI" panose="020B0502040204020203" pitchFamily="34" charset="0"/>
            </a:endParaRPr>
          </a:p>
        </p:txBody>
      </p:sp>
      <p:sp>
        <p:nvSpPr>
          <p:cNvPr id="41" name="Rechteck 40">
            <a:extLst>
              <a:ext uri="{FF2B5EF4-FFF2-40B4-BE49-F238E27FC236}">
                <a16:creationId xmlns:a16="http://schemas.microsoft.com/office/drawing/2014/main" id="{362EF5F1-79C8-49D1-A01E-106B1392D3C0}"/>
              </a:ext>
            </a:extLst>
          </p:cNvPr>
          <p:cNvSpPr/>
          <p:nvPr/>
        </p:nvSpPr>
        <p:spPr>
          <a:xfrm>
            <a:off x="2702159" y="2155959"/>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E1</a:t>
            </a:r>
          </a:p>
          <a:p>
            <a:pPr algn="ctr"/>
            <a:r>
              <a:rPr lang="de-DE" sz="1600" dirty="0">
                <a:solidFill>
                  <a:schemeClr val="tx1"/>
                </a:solidFill>
                <a:latin typeface="Segoe UI" panose="020B0502040204020203" pitchFamily="34" charset="0"/>
                <a:cs typeface="Segoe UI" panose="020B0502040204020203" pitchFamily="34" charset="0"/>
              </a:rPr>
              <a:t>Klimawandel</a:t>
            </a:r>
            <a:endParaRPr lang="en-US" sz="1600" dirty="0">
              <a:solidFill>
                <a:schemeClr val="tx1"/>
              </a:solidFill>
              <a:latin typeface="Segoe UI" panose="020B0502040204020203" pitchFamily="34" charset="0"/>
              <a:cs typeface="Segoe UI" panose="020B0502040204020203" pitchFamily="34" charset="0"/>
            </a:endParaRPr>
          </a:p>
        </p:txBody>
      </p:sp>
      <p:sp>
        <p:nvSpPr>
          <p:cNvPr id="42" name="Rechteck 41">
            <a:extLst>
              <a:ext uri="{FF2B5EF4-FFF2-40B4-BE49-F238E27FC236}">
                <a16:creationId xmlns:a16="http://schemas.microsoft.com/office/drawing/2014/main" id="{472A095A-5EFD-429E-AC4B-9157F10C24D1}"/>
              </a:ext>
            </a:extLst>
          </p:cNvPr>
          <p:cNvSpPr/>
          <p:nvPr/>
        </p:nvSpPr>
        <p:spPr>
          <a:xfrm>
            <a:off x="2702153" y="3002945"/>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E2</a:t>
            </a:r>
          </a:p>
          <a:p>
            <a:pPr algn="ctr"/>
            <a:r>
              <a:rPr lang="de-DE" sz="1600" dirty="0">
                <a:solidFill>
                  <a:schemeClr val="tx1"/>
                </a:solidFill>
                <a:latin typeface="Segoe UI" panose="020B0502040204020203" pitchFamily="34" charset="0"/>
                <a:cs typeface="Segoe UI" panose="020B0502040204020203" pitchFamily="34" charset="0"/>
              </a:rPr>
              <a:t>Umweltverschmutzung</a:t>
            </a:r>
            <a:endParaRPr lang="en-US" sz="1600" dirty="0">
              <a:solidFill>
                <a:schemeClr val="tx1"/>
              </a:solidFill>
              <a:latin typeface="Segoe UI" panose="020B0502040204020203" pitchFamily="34" charset="0"/>
              <a:cs typeface="Segoe UI" panose="020B0502040204020203" pitchFamily="34" charset="0"/>
            </a:endParaRPr>
          </a:p>
        </p:txBody>
      </p:sp>
      <p:sp>
        <p:nvSpPr>
          <p:cNvPr id="43" name="Rechteck 42">
            <a:extLst>
              <a:ext uri="{FF2B5EF4-FFF2-40B4-BE49-F238E27FC236}">
                <a16:creationId xmlns:a16="http://schemas.microsoft.com/office/drawing/2014/main" id="{99F82B03-519E-470D-B2FF-81FD15F146CC}"/>
              </a:ext>
            </a:extLst>
          </p:cNvPr>
          <p:cNvSpPr/>
          <p:nvPr/>
        </p:nvSpPr>
        <p:spPr>
          <a:xfrm>
            <a:off x="2702156" y="3861578"/>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E3</a:t>
            </a:r>
          </a:p>
          <a:p>
            <a:pPr algn="ctr"/>
            <a:r>
              <a:rPr lang="de-DE" sz="1600" dirty="0">
                <a:solidFill>
                  <a:schemeClr val="tx1"/>
                </a:solidFill>
                <a:latin typeface="Segoe UI" panose="020B0502040204020203" pitchFamily="34" charset="0"/>
                <a:cs typeface="Segoe UI" panose="020B0502040204020203" pitchFamily="34" charset="0"/>
              </a:rPr>
              <a:t>Wasser- &amp; </a:t>
            </a:r>
          </a:p>
          <a:p>
            <a:pPr algn="ctr"/>
            <a:r>
              <a:rPr lang="de-DE" sz="1600" dirty="0">
                <a:solidFill>
                  <a:schemeClr val="tx1"/>
                </a:solidFill>
                <a:latin typeface="Segoe UI" panose="020B0502040204020203" pitchFamily="34" charset="0"/>
                <a:cs typeface="Segoe UI" panose="020B0502040204020203" pitchFamily="34" charset="0"/>
              </a:rPr>
              <a:t>Meeresressourcen</a:t>
            </a:r>
            <a:endParaRPr lang="en-US" sz="1600" dirty="0">
              <a:solidFill>
                <a:schemeClr val="tx1"/>
              </a:solidFill>
              <a:latin typeface="Segoe UI" panose="020B0502040204020203" pitchFamily="34" charset="0"/>
              <a:cs typeface="Segoe UI" panose="020B0502040204020203" pitchFamily="34" charset="0"/>
            </a:endParaRPr>
          </a:p>
        </p:txBody>
      </p:sp>
      <p:sp>
        <p:nvSpPr>
          <p:cNvPr id="44" name="Rechteck 43">
            <a:extLst>
              <a:ext uri="{FF2B5EF4-FFF2-40B4-BE49-F238E27FC236}">
                <a16:creationId xmlns:a16="http://schemas.microsoft.com/office/drawing/2014/main" id="{2C67FAE2-72D1-434F-99E0-65A2F48BFFBB}"/>
              </a:ext>
            </a:extLst>
          </p:cNvPr>
          <p:cNvSpPr/>
          <p:nvPr/>
        </p:nvSpPr>
        <p:spPr>
          <a:xfrm>
            <a:off x="2702155" y="4723262"/>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E4</a:t>
            </a:r>
          </a:p>
          <a:p>
            <a:pPr algn="ctr"/>
            <a:r>
              <a:rPr lang="de-DE" sz="1600" dirty="0">
                <a:solidFill>
                  <a:schemeClr val="tx1"/>
                </a:solidFill>
                <a:latin typeface="Segoe UI" panose="020B0502040204020203" pitchFamily="34" charset="0"/>
                <a:cs typeface="Segoe UI" panose="020B0502040204020203" pitchFamily="34" charset="0"/>
              </a:rPr>
              <a:t>Biologische Vielfalt &amp; Ökosysteme</a:t>
            </a:r>
            <a:endParaRPr lang="en-US" sz="1600" dirty="0">
              <a:solidFill>
                <a:schemeClr val="tx1"/>
              </a:solidFill>
              <a:latin typeface="Segoe UI" panose="020B0502040204020203" pitchFamily="34" charset="0"/>
              <a:cs typeface="Segoe UI" panose="020B0502040204020203" pitchFamily="34" charset="0"/>
            </a:endParaRPr>
          </a:p>
        </p:txBody>
      </p:sp>
      <p:sp>
        <p:nvSpPr>
          <p:cNvPr id="45" name="Rechteck 44">
            <a:extLst>
              <a:ext uri="{FF2B5EF4-FFF2-40B4-BE49-F238E27FC236}">
                <a16:creationId xmlns:a16="http://schemas.microsoft.com/office/drawing/2014/main" id="{8747B0F8-BB05-42E0-B1FC-3D1FD8CE0EDF}"/>
              </a:ext>
            </a:extLst>
          </p:cNvPr>
          <p:cNvSpPr/>
          <p:nvPr/>
        </p:nvSpPr>
        <p:spPr>
          <a:xfrm>
            <a:off x="2702154" y="5593376"/>
            <a:ext cx="2304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E5</a:t>
            </a:r>
            <a:br>
              <a:rPr lang="de-DE" sz="1600" b="1" dirty="0">
                <a:solidFill>
                  <a:schemeClr val="tx1"/>
                </a:solidFill>
                <a:latin typeface="Segoe UI" panose="020B0502040204020203" pitchFamily="34" charset="0"/>
                <a:cs typeface="Segoe UI" panose="020B0502040204020203" pitchFamily="34" charset="0"/>
              </a:rPr>
            </a:br>
            <a:r>
              <a:rPr lang="de-DE" sz="1600" dirty="0">
                <a:solidFill>
                  <a:schemeClr val="tx1"/>
                </a:solidFill>
                <a:latin typeface="Segoe UI" panose="020B0502040204020203" pitchFamily="34" charset="0"/>
                <a:cs typeface="Segoe UI" panose="020B0502040204020203" pitchFamily="34" charset="0"/>
              </a:rPr>
              <a:t>Ressourcennutzung &amp; Kreislaufwirtschaft</a:t>
            </a:r>
            <a:endParaRPr lang="en-US" sz="1600" dirty="0">
              <a:solidFill>
                <a:schemeClr val="tx1"/>
              </a:solidFill>
              <a:latin typeface="Segoe UI" panose="020B0502040204020203" pitchFamily="34" charset="0"/>
              <a:cs typeface="Segoe UI" panose="020B0502040204020203" pitchFamily="34" charset="0"/>
            </a:endParaRPr>
          </a:p>
        </p:txBody>
      </p:sp>
      <p:sp>
        <p:nvSpPr>
          <p:cNvPr id="46" name="Rechteck 45">
            <a:extLst>
              <a:ext uri="{FF2B5EF4-FFF2-40B4-BE49-F238E27FC236}">
                <a16:creationId xmlns:a16="http://schemas.microsoft.com/office/drawing/2014/main" id="{93FBB488-03F4-4203-A823-378AE532E9CC}"/>
              </a:ext>
            </a:extLst>
          </p:cNvPr>
          <p:cNvSpPr/>
          <p:nvPr/>
        </p:nvSpPr>
        <p:spPr>
          <a:xfrm>
            <a:off x="5067506" y="2158746"/>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S1</a:t>
            </a:r>
          </a:p>
          <a:p>
            <a:pPr algn="ctr"/>
            <a:r>
              <a:rPr lang="de-DE" sz="1600" dirty="0">
                <a:solidFill>
                  <a:schemeClr val="tx1"/>
                </a:solidFill>
                <a:latin typeface="Segoe UI" panose="020B0502040204020203" pitchFamily="34" charset="0"/>
                <a:cs typeface="Segoe UI" panose="020B0502040204020203" pitchFamily="34" charset="0"/>
              </a:rPr>
              <a:t>Arbeitskräfte des Unternehmens</a:t>
            </a:r>
            <a:endParaRPr lang="en-US" sz="1600" dirty="0">
              <a:solidFill>
                <a:schemeClr val="tx1"/>
              </a:solidFill>
              <a:latin typeface="Segoe UI" panose="020B0502040204020203" pitchFamily="34" charset="0"/>
              <a:cs typeface="Segoe UI" panose="020B0502040204020203" pitchFamily="34" charset="0"/>
            </a:endParaRPr>
          </a:p>
        </p:txBody>
      </p:sp>
      <p:sp>
        <p:nvSpPr>
          <p:cNvPr id="47" name="Rechteck 46">
            <a:extLst>
              <a:ext uri="{FF2B5EF4-FFF2-40B4-BE49-F238E27FC236}">
                <a16:creationId xmlns:a16="http://schemas.microsoft.com/office/drawing/2014/main" id="{EA72519A-1558-4FB4-98F8-E6ED326F3D28}"/>
              </a:ext>
            </a:extLst>
          </p:cNvPr>
          <p:cNvSpPr/>
          <p:nvPr/>
        </p:nvSpPr>
        <p:spPr>
          <a:xfrm>
            <a:off x="5067506" y="3002945"/>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S2</a:t>
            </a:r>
          </a:p>
          <a:p>
            <a:pPr algn="ctr"/>
            <a:r>
              <a:rPr lang="de-DE" sz="1600" dirty="0">
                <a:solidFill>
                  <a:schemeClr val="tx1"/>
                </a:solidFill>
                <a:latin typeface="Segoe UI" panose="020B0502040204020203" pitchFamily="34" charset="0"/>
                <a:cs typeface="Segoe UI" panose="020B0502040204020203" pitchFamily="34" charset="0"/>
              </a:rPr>
              <a:t>Arbeitskräfte in der Wertschöpfungskette</a:t>
            </a:r>
            <a:endParaRPr lang="en-US" sz="1600" dirty="0">
              <a:solidFill>
                <a:schemeClr val="tx1"/>
              </a:solidFill>
              <a:latin typeface="Segoe UI" panose="020B0502040204020203" pitchFamily="34" charset="0"/>
              <a:cs typeface="Segoe UI" panose="020B0502040204020203" pitchFamily="34" charset="0"/>
            </a:endParaRPr>
          </a:p>
        </p:txBody>
      </p:sp>
      <p:sp>
        <p:nvSpPr>
          <p:cNvPr id="48" name="Rechteck 47">
            <a:extLst>
              <a:ext uri="{FF2B5EF4-FFF2-40B4-BE49-F238E27FC236}">
                <a16:creationId xmlns:a16="http://schemas.microsoft.com/office/drawing/2014/main" id="{58B103BB-FBCA-4686-96D2-3045F7FCA8BE}"/>
              </a:ext>
            </a:extLst>
          </p:cNvPr>
          <p:cNvSpPr/>
          <p:nvPr/>
        </p:nvSpPr>
        <p:spPr>
          <a:xfrm>
            <a:off x="5067506" y="3861578"/>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S3</a:t>
            </a:r>
          </a:p>
          <a:p>
            <a:pPr algn="ctr"/>
            <a:r>
              <a:rPr lang="de-DE" sz="1600" dirty="0">
                <a:solidFill>
                  <a:schemeClr val="tx1"/>
                </a:solidFill>
                <a:latin typeface="Segoe UI" panose="020B0502040204020203" pitchFamily="34" charset="0"/>
                <a:cs typeface="Segoe UI" panose="020B0502040204020203" pitchFamily="34" charset="0"/>
              </a:rPr>
              <a:t>Betroffene Gemeinschaften</a:t>
            </a:r>
            <a:endParaRPr lang="en-US" sz="1600" dirty="0">
              <a:solidFill>
                <a:schemeClr val="tx1"/>
              </a:solidFill>
              <a:latin typeface="Segoe UI" panose="020B0502040204020203" pitchFamily="34" charset="0"/>
              <a:cs typeface="Segoe UI" panose="020B0502040204020203" pitchFamily="34" charset="0"/>
            </a:endParaRPr>
          </a:p>
        </p:txBody>
      </p:sp>
      <p:sp>
        <p:nvSpPr>
          <p:cNvPr id="49" name="Rechteck 48">
            <a:extLst>
              <a:ext uri="{FF2B5EF4-FFF2-40B4-BE49-F238E27FC236}">
                <a16:creationId xmlns:a16="http://schemas.microsoft.com/office/drawing/2014/main" id="{F34EA411-ADE7-4F74-BC7E-7E0B5D183DE9}"/>
              </a:ext>
            </a:extLst>
          </p:cNvPr>
          <p:cNvSpPr/>
          <p:nvPr/>
        </p:nvSpPr>
        <p:spPr>
          <a:xfrm>
            <a:off x="5067502" y="4723262"/>
            <a:ext cx="2304000" cy="7920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S4</a:t>
            </a:r>
          </a:p>
          <a:p>
            <a:pPr algn="ctr"/>
            <a:r>
              <a:rPr lang="de-DE" sz="1600" dirty="0">
                <a:solidFill>
                  <a:schemeClr val="tx1"/>
                </a:solidFill>
                <a:latin typeface="Segoe UI" panose="020B0502040204020203" pitchFamily="34" charset="0"/>
                <a:cs typeface="Segoe UI" panose="020B0502040204020203" pitchFamily="34" charset="0"/>
              </a:rPr>
              <a:t>Verbraucher und Endnutzer</a:t>
            </a:r>
            <a:endParaRPr lang="en-US" sz="1600" dirty="0">
              <a:solidFill>
                <a:schemeClr val="tx1"/>
              </a:solidFill>
              <a:latin typeface="Segoe UI" panose="020B0502040204020203" pitchFamily="34" charset="0"/>
              <a:cs typeface="Segoe UI" panose="020B0502040204020203" pitchFamily="34" charset="0"/>
            </a:endParaRPr>
          </a:p>
        </p:txBody>
      </p:sp>
      <p:sp>
        <p:nvSpPr>
          <p:cNvPr id="50" name="Rechteck 49">
            <a:extLst>
              <a:ext uri="{FF2B5EF4-FFF2-40B4-BE49-F238E27FC236}">
                <a16:creationId xmlns:a16="http://schemas.microsoft.com/office/drawing/2014/main" id="{988F53F9-FEFF-4167-BEE4-0D8F3910F255}"/>
              </a:ext>
            </a:extLst>
          </p:cNvPr>
          <p:cNvSpPr/>
          <p:nvPr/>
        </p:nvSpPr>
        <p:spPr>
          <a:xfrm>
            <a:off x="7411686" y="2155959"/>
            <a:ext cx="2304000" cy="79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schemeClr val="tx1"/>
                </a:solidFill>
                <a:latin typeface="Segoe UI" panose="020B0502040204020203" pitchFamily="34" charset="0"/>
                <a:cs typeface="Segoe UI" panose="020B0502040204020203" pitchFamily="34" charset="0"/>
              </a:rPr>
              <a:t>ESRS G1</a:t>
            </a:r>
          </a:p>
          <a:p>
            <a:pPr algn="ctr"/>
            <a:r>
              <a:rPr lang="de-DE" sz="1600" dirty="0">
                <a:solidFill>
                  <a:schemeClr val="tx1"/>
                </a:solidFill>
                <a:latin typeface="Segoe UI" panose="020B0502040204020203" pitchFamily="34" charset="0"/>
                <a:cs typeface="Segoe UI" panose="020B0502040204020203" pitchFamily="34" charset="0"/>
              </a:rPr>
              <a:t>Unternehmensführung</a:t>
            </a:r>
            <a:endParaRPr lang="en-US" sz="1600" dirty="0">
              <a:solidFill>
                <a:schemeClr val="tx1"/>
              </a:solidFill>
              <a:latin typeface="Segoe UI" panose="020B0502040204020203" pitchFamily="34" charset="0"/>
              <a:cs typeface="Segoe UI" panose="020B0502040204020203" pitchFamily="34" charset="0"/>
            </a:endParaRPr>
          </a:p>
        </p:txBody>
      </p:sp>
      <p:sp>
        <p:nvSpPr>
          <p:cNvPr id="27" name="Foliennummernplatzhalter 3">
            <a:extLst>
              <a:ext uri="{FF2B5EF4-FFF2-40B4-BE49-F238E27FC236}">
                <a16:creationId xmlns:a16="http://schemas.microsoft.com/office/drawing/2014/main" id="{34D5B28C-2A7A-4549-8AC7-898AA0C1CB57}"/>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8</a:t>
            </a:fld>
            <a:endParaRPr lang="de-DE" sz="1000" dirty="0">
              <a:solidFill>
                <a:schemeClr val="tx1"/>
              </a:solidFill>
            </a:endParaRPr>
          </a:p>
        </p:txBody>
      </p:sp>
      <p:sp>
        <p:nvSpPr>
          <p:cNvPr id="24" name="Rechteck: abgerundete Ecken 23">
            <a:extLst>
              <a:ext uri="{FF2B5EF4-FFF2-40B4-BE49-F238E27FC236}">
                <a16:creationId xmlns:a16="http://schemas.microsoft.com/office/drawing/2014/main" id="{3D3D57AE-BE6F-4657-BD6D-29EF1F14BF91}"/>
              </a:ext>
            </a:extLst>
          </p:cNvPr>
          <p:cNvSpPr/>
          <p:nvPr/>
        </p:nvSpPr>
        <p:spPr>
          <a:xfrm>
            <a:off x="7371502" y="2141067"/>
            <a:ext cx="2369581" cy="80840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525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oliennummernplatzhalter 3">
            <a:extLst>
              <a:ext uri="{FF2B5EF4-FFF2-40B4-BE49-F238E27FC236}">
                <a16:creationId xmlns:a16="http://schemas.microsoft.com/office/drawing/2014/main" id="{34D5B28C-2A7A-4549-8AC7-898AA0C1CB57}"/>
              </a:ext>
            </a:extLst>
          </p:cNvPr>
          <p:cNvSpPr txBox="1">
            <a:spLocks/>
          </p:cNvSpPr>
          <p:nvPr/>
        </p:nvSpPr>
        <p:spPr>
          <a:xfrm>
            <a:off x="11736000" y="6491289"/>
            <a:ext cx="396000" cy="360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EFEC9D7E-A7CC-42D1-BA16-B7E2BB6828DA}" type="slidenum">
              <a:rPr lang="de-DE" sz="1000" smtClean="0">
                <a:solidFill>
                  <a:schemeClr val="tx1"/>
                </a:solidFill>
              </a:rPr>
              <a:pPr algn="ctr"/>
              <a:t>9</a:t>
            </a:fld>
            <a:endParaRPr lang="de-DE" sz="1000" dirty="0">
              <a:solidFill>
                <a:schemeClr val="tx1"/>
              </a:solidFill>
            </a:endParaRPr>
          </a:p>
        </p:txBody>
      </p:sp>
      <p:sp>
        <p:nvSpPr>
          <p:cNvPr id="14" name="Titel 1">
            <a:extLst>
              <a:ext uri="{FF2B5EF4-FFF2-40B4-BE49-F238E27FC236}">
                <a16:creationId xmlns:a16="http://schemas.microsoft.com/office/drawing/2014/main" id="{F4977345-F4A4-4802-A2D8-692D9E922FC5}"/>
              </a:ext>
            </a:extLst>
          </p:cNvPr>
          <p:cNvSpPr txBox="1">
            <a:spLocks/>
          </p:cNvSpPr>
          <p:nvPr/>
        </p:nvSpPr>
        <p:spPr>
          <a:xfrm>
            <a:off x="0" y="3810"/>
            <a:ext cx="12192000" cy="899795"/>
          </a:xfrm>
          <a:prstGeom prst="rect">
            <a:avLst/>
          </a:prstGeom>
          <a:noFill/>
        </p:spPr>
        <p:txBody>
          <a:bodyPr vert="horz" lIns="91440" tIns="45720" rIns="91440" bIns="45720" rtlCol="0" anchor="ctr">
            <a:noAutofit/>
          </a:bodyPr>
          <a:lstStyle/>
          <a:p>
            <a:pPr indent="274320">
              <a:lnSpc>
                <a:spcPct val="90000"/>
              </a:lnSpc>
              <a:spcAft>
                <a:spcPts val="0"/>
              </a:spcAft>
            </a:pPr>
            <a:r>
              <a:rPr lang="de-DE" sz="2800" b="1" kern="1200" dirty="0">
                <a:solidFill>
                  <a:srgbClr val="008096"/>
                </a:solidFill>
                <a:effectLst/>
                <a:latin typeface="Segoe UI" panose="020B0502040204020203" pitchFamily="34" charset="0"/>
                <a:ea typeface="+mn-ea"/>
              </a:rPr>
              <a:t>Worum geht es?</a:t>
            </a:r>
            <a:endParaRPr lang="de-DE" sz="2800" dirty="0">
              <a:effectLst/>
              <a:latin typeface="Times New Roman" panose="02020603050405020304" pitchFamily="18" charset="0"/>
              <a:ea typeface="Times New Roman" panose="02020603050405020304" pitchFamily="18" charset="0"/>
            </a:endParaRPr>
          </a:p>
        </p:txBody>
      </p:sp>
      <p:sp>
        <p:nvSpPr>
          <p:cNvPr id="18" name="Rechteck 17">
            <a:extLst>
              <a:ext uri="{FF2B5EF4-FFF2-40B4-BE49-F238E27FC236}">
                <a16:creationId xmlns:a16="http://schemas.microsoft.com/office/drawing/2014/main" id="{9A45880F-55FA-41EF-A437-CE6CB4FA9919}"/>
              </a:ext>
            </a:extLst>
          </p:cNvPr>
          <p:cNvSpPr/>
          <p:nvPr/>
        </p:nvSpPr>
        <p:spPr>
          <a:xfrm>
            <a:off x="331597" y="1057910"/>
            <a:ext cx="6590198" cy="3485570"/>
          </a:xfrm>
          <a:prstGeom prst="rect">
            <a:avLst/>
          </a:prstGeom>
        </p:spPr>
        <p:txBody>
          <a:bodyPr wrap="square">
            <a:spAutoFit/>
          </a:bodyPr>
          <a:lstStyle/>
          <a:p>
            <a:pPr defTabSz="914400">
              <a:spcAft>
                <a:spcPts val="300"/>
              </a:spcAft>
              <a:defRPr/>
            </a:pPr>
            <a:r>
              <a:rPr lang="de-DE" b="1" dirty="0">
                <a:solidFill>
                  <a:schemeClr val="accent5"/>
                </a:solidFill>
                <a:latin typeface="Segoe UI" panose="020B0502040204020203" pitchFamily="34" charset="0"/>
                <a:cs typeface="Segoe UI" panose="020B0502040204020203" pitchFamily="34" charset="0"/>
              </a:rPr>
              <a:t>Konkret geht es um</a:t>
            </a:r>
          </a:p>
          <a:p>
            <a:pPr marL="285750" indent="-285750" defTabSz="914400">
              <a:spcAft>
                <a:spcPts val="300"/>
              </a:spcAft>
              <a:buFont typeface="Courier New" panose="02070309020205020404" pitchFamily="49" charset="0"/>
              <a:buChar char="o"/>
              <a:defRPr/>
            </a:pPr>
            <a:r>
              <a:rPr lang="de-DE" dirty="0">
                <a:solidFill>
                  <a:srgbClr val="00243A"/>
                </a:solidFill>
                <a:latin typeface="Segoe UI" panose="020B0502040204020203" pitchFamily="34" charset="0"/>
                <a:cs typeface="Segoe UI" panose="020B0502040204020203" pitchFamily="34" charset="0"/>
              </a:rPr>
              <a:t>Strategie und Ansatz, Prozesse und Verfahren sowie Leistungen bzgl. Unternehmensführung</a:t>
            </a:r>
          </a:p>
          <a:p>
            <a:pPr marL="742950" lvl="1" indent="-285750" defTabSz="914400">
              <a:spcAft>
                <a:spcPts val="300"/>
              </a:spcAft>
              <a:buFont typeface="Courier New" panose="02070309020205020404" pitchFamily="49" charset="0"/>
              <a:buChar char="o"/>
              <a:defRPr/>
            </a:pPr>
            <a:r>
              <a:rPr lang="de-DE" dirty="0">
                <a:solidFill>
                  <a:srgbClr val="00243A"/>
                </a:solidFill>
                <a:latin typeface="Segoe UI" panose="020B0502040204020203" pitchFamily="34" charset="0"/>
                <a:cs typeface="Segoe UI" panose="020B0502040204020203" pitchFamily="34" charset="0"/>
              </a:rPr>
              <a:t>Innenwirkung: Unternehmensethik und –</a:t>
            </a:r>
            <a:r>
              <a:rPr lang="de-DE" dirty="0" err="1">
                <a:solidFill>
                  <a:srgbClr val="00243A"/>
                </a:solidFill>
                <a:latin typeface="Segoe UI" panose="020B0502040204020203" pitchFamily="34" charset="0"/>
                <a:cs typeface="Segoe UI" panose="020B0502040204020203" pitchFamily="34" charset="0"/>
              </a:rPr>
              <a:t>kultur</a:t>
            </a:r>
            <a:endParaRPr lang="de-DE" dirty="0">
              <a:solidFill>
                <a:srgbClr val="00243A"/>
              </a:solidFill>
              <a:latin typeface="Segoe UI" panose="020B0502040204020203" pitchFamily="34" charset="0"/>
              <a:cs typeface="Segoe UI" panose="020B0502040204020203" pitchFamily="34" charset="0"/>
            </a:endParaRPr>
          </a:p>
          <a:p>
            <a:pPr marL="742950" lvl="1" indent="-285750" defTabSz="914400">
              <a:spcAft>
                <a:spcPts val="300"/>
              </a:spcAft>
              <a:buFont typeface="Courier New" panose="02070309020205020404" pitchFamily="49" charset="0"/>
              <a:buChar char="o"/>
              <a:defRPr/>
            </a:pPr>
            <a:r>
              <a:rPr lang="de-DE" dirty="0">
                <a:solidFill>
                  <a:srgbClr val="00243A"/>
                </a:solidFill>
                <a:latin typeface="Segoe UI" panose="020B0502040204020203" pitchFamily="34" charset="0"/>
                <a:cs typeface="Segoe UI" panose="020B0502040204020203" pitchFamily="34" charset="0"/>
              </a:rPr>
              <a:t>Außenwirkung: Lieferantenmanagement</a:t>
            </a:r>
          </a:p>
          <a:p>
            <a:pPr marL="742950" lvl="1" indent="-285750" defTabSz="914400">
              <a:spcAft>
                <a:spcPts val="300"/>
              </a:spcAft>
              <a:buFont typeface="Courier New" panose="02070309020205020404" pitchFamily="49" charset="0"/>
              <a:buChar char="o"/>
              <a:defRPr/>
            </a:pPr>
            <a:r>
              <a:rPr lang="de-DE" dirty="0">
                <a:solidFill>
                  <a:srgbClr val="00243A"/>
                </a:solidFill>
                <a:latin typeface="Segoe UI" panose="020B0502040204020203" pitchFamily="34" charset="0"/>
                <a:cs typeface="Segoe UI" panose="020B0502040204020203" pitchFamily="34" charset="0"/>
              </a:rPr>
              <a:t>Globale Wirkung: politische Einflussnahme</a:t>
            </a:r>
          </a:p>
          <a:p>
            <a:pPr defTabSz="914400">
              <a:spcAft>
                <a:spcPts val="300"/>
              </a:spcAft>
              <a:defRPr/>
            </a:pPr>
            <a:endParaRPr lang="de-DE" b="1" dirty="0">
              <a:solidFill>
                <a:schemeClr val="accent5"/>
              </a:solidFill>
              <a:latin typeface="Segoe UI" panose="020B0502040204020203" pitchFamily="34" charset="0"/>
              <a:cs typeface="Segoe UI" panose="020B0502040204020203" pitchFamily="34" charset="0"/>
            </a:endParaRPr>
          </a:p>
          <a:p>
            <a:pPr defTabSz="914400">
              <a:spcAft>
                <a:spcPts val="300"/>
              </a:spcAft>
              <a:defRPr/>
            </a:pPr>
            <a:endParaRPr lang="de-DE" dirty="0">
              <a:latin typeface="Segoe UI" panose="020B0502040204020203" pitchFamily="34" charset="0"/>
              <a:cs typeface="Segoe UI" panose="020B0502040204020203" pitchFamily="34" charset="0"/>
            </a:endParaRPr>
          </a:p>
          <a:p>
            <a:pPr defTabSz="914400">
              <a:spcAft>
                <a:spcPts val="300"/>
              </a:spcAft>
              <a:defRPr/>
            </a:pPr>
            <a:r>
              <a:rPr lang="de-DE" b="1" dirty="0">
                <a:solidFill>
                  <a:schemeClr val="accent5"/>
                </a:solidFill>
                <a:latin typeface="Segoe UI" panose="020B0502040204020203" pitchFamily="34" charset="0"/>
                <a:cs typeface="Segoe UI" panose="020B0502040204020203" pitchFamily="34" charset="0"/>
                <a:sym typeface="Wingdings" panose="05000000000000000000" pitchFamily="2" charset="2"/>
              </a:rPr>
              <a:t>Bezugnahme zu</a:t>
            </a:r>
            <a:endParaRPr lang="de-DE" b="1" dirty="0">
              <a:solidFill>
                <a:schemeClr val="accent5"/>
              </a:solidFill>
              <a:latin typeface="Segoe UI" panose="020B0502040204020203" pitchFamily="34" charset="0"/>
              <a:cs typeface="Segoe UI" panose="020B0502040204020203" pitchFamily="34" charset="0"/>
            </a:endParaRPr>
          </a:p>
          <a:p>
            <a:pPr marL="285750" indent="-285750" defTabSz="914400">
              <a:spcAft>
                <a:spcPts val="300"/>
              </a:spcAft>
              <a:buFont typeface="Courier New" panose="02070309020205020404" pitchFamily="49" charset="0"/>
              <a:buChar char="o"/>
              <a:defRPr/>
            </a:pPr>
            <a:r>
              <a:rPr lang="de-DE" dirty="0">
                <a:latin typeface="Segoe UI" panose="020B0502040204020203" pitchFamily="34" charset="0"/>
                <a:cs typeface="Segoe UI" panose="020B0502040204020203" pitchFamily="34" charset="0"/>
              </a:rPr>
              <a:t>Hinweisgeberrichtlinie</a:t>
            </a:r>
          </a:p>
          <a:p>
            <a:pPr marL="285750" indent="-285750" defTabSz="914400">
              <a:spcAft>
                <a:spcPts val="300"/>
              </a:spcAft>
              <a:buFont typeface="Courier New" panose="02070309020205020404" pitchFamily="49" charset="0"/>
              <a:buChar char="o"/>
              <a:defRPr/>
            </a:pPr>
            <a:r>
              <a:rPr lang="de-DE" dirty="0">
                <a:latin typeface="Segoe UI" panose="020B0502040204020203" pitchFamily="34" charset="0"/>
                <a:cs typeface="Segoe UI" panose="020B0502040204020203" pitchFamily="34" charset="0"/>
              </a:rPr>
              <a:t>Übereinkommen der Vereinten Nationen gegen Korruption</a:t>
            </a:r>
          </a:p>
        </p:txBody>
      </p:sp>
      <p:pic>
        <p:nvPicPr>
          <p:cNvPr id="3" name="Grafik 2">
            <a:extLst>
              <a:ext uri="{FF2B5EF4-FFF2-40B4-BE49-F238E27FC236}">
                <a16:creationId xmlns:a16="http://schemas.microsoft.com/office/drawing/2014/main" id="{365A0A07-6E43-4EFD-B911-903A8476EBD5}"/>
              </a:ext>
            </a:extLst>
          </p:cNvPr>
          <p:cNvPicPr>
            <a:picLocks noChangeAspect="1"/>
          </p:cNvPicPr>
          <p:nvPr/>
        </p:nvPicPr>
        <p:blipFill>
          <a:blip r:embed="rId3"/>
          <a:stretch>
            <a:fillRect/>
          </a:stretch>
        </p:blipFill>
        <p:spPr>
          <a:xfrm>
            <a:off x="8102010" y="1057910"/>
            <a:ext cx="3049915" cy="4571302"/>
          </a:xfrm>
          <a:prstGeom prst="rect">
            <a:avLst/>
          </a:prstGeom>
        </p:spPr>
      </p:pic>
    </p:spTree>
    <p:extLst>
      <p:ext uri="{BB962C8B-B14F-4D97-AF65-F5344CB8AC3E}">
        <p14:creationId xmlns:p14="http://schemas.microsoft.com/office/powerpoint/2010/main" val="36695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yclos future CD">
  <a:themeElements>
    <a:clrScheme name="cyclos future CD">
      <a:dk1>
        <a:srgbClr val="FFFFFF"/>
      </a:dk1>
      <a:lt1>
        <a:srgbClr val="00243A"/>
      </a:lt1>
      <a:dk2>
        <a:srgbClr val="FFFFFF"/>
      </a:dk2>
      <a:lt2>
        <a:srgbClr val="456A96"/>
      </a:lt2>
      <a:accent1>
        <a:srgbClr val="B2D024"/>
      </a:accent1>
      <a:accent2>
        <a:srgbClr val="5AC55D"/>
      </a:accent2>
      <a:accent3>
        <a:srgbClr val="00B386"/>
      </a:accent3>
      <a:accent4>
        <a:srgbClr val="009A9A"/>
      </a:accent4>
      <a:accent5>
        <a:srgbClr val="008096"/>
      </a:accent5>
      <a:accent6>
        <a:srgbClr val="456A96"/>
      </a:accent6>
      <a:hlink>
        <a:srgbClr val="0563C1"/>
      </a:hlink>
      <a:folHlink>
        <a:srgbClr val="954F72"/>
      </a:folHlink>
    </a:clrScheme>
    <a:fontScheme name="cyclos future CD">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yclos future CD" id="{F054BA4B-30FC-4C15-AEFA-E550140BB7FA}" vid="{8E41C5D2-F368-4370-AEA5-25C75722FF8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cyclos future CD</Template>
  <TotalTime>0</TotalTime>
  <Words>3762</Words>
  <Application>Microsoft Office PowerPoint</Application>
  <PresentationFormat>Breitbild</PresentationFormat>
  <Paragraphs>553</Paragraphs>
  <Slides>36</Slides>
  <Notes>26</Notes>
  <HiddenSlides>17</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36</vt:i4>
      </vt:variant>
    </vt:vector>
  </HeadingPairs>
  <TitlesOfParts>
    <vt:vector size="47" baseType="lpstr">
      <vt:lpstr>Arial</vt:lpstr>
      <vt:lpstr>Arial Unicode MS</vt:lpstr>
      <vt:lpstr>Calibri</vt:lpstr>
      <vt:lpstr>Courier New</vt:lpstr>
      <vt:lpstr>Open Sauce</vt:lpstr>
      <vt:lpstr>Raleway</vt:lpstr>
      <vt:lpstr>Raleway Bold</vt:lpstr>
      <vt:lpstr>Segoe UI</vt:lpstr>
      <vt:lpstr>Times New Roman</vt:lpstr>
      <vt:lpstr>Wingdings</vt:lpstr>
      <vt:lpstr>cyclos future CD</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Kim Kalinsky</dc:creator>
  <cp:lastModifiedBy>Georgia Boczkowski</cp:lastModifiedBy>
  <cp:revision>909</cp:revision>
  <dcterms:created xsi:type="dcterms:W3CDTF">2022-11-29T14:25:50Z</dcterms:created>
  <dcterms:modified xsi:type="dcterms:W3CDTF">2025-01-29T15:29:36Z</dcterms:modified>
</cp:coreProperties>
</file>